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9" r:id="rId4"/>
  </p:sldMasterIdLst>
  <p:notesMasterIdLst>
    <p:notesMasterId r:id="rId28"/>
  </p:notesMasterIdLst>
  <p:sldIdLst>
    <p:sldId id="299" r:id="rId5"/>
    <p:sldId id="300" r:id="rId6"/>
    <p:sldId id="408" r:id="rId7"/>
    <p:sldId id="430" r:id="rId8"/>
    <p:sldId id="422" r:id="rId9"/>
    <p:sldId id="423" r:id="rId10"/>
    <p:sldId id="426" r:id="rId11"/>
    <p:sldId id="428" r:id="rId12"/>
    <p:sldId id="427" r:id="rId13"/>
    <p:sldId id="429" r:id="rId14"/>
    <p:sldId id="431" r:id="rId15"/>
    <p:sldId id="432" r:id="rId16"/>
    <p:sldId id="433" r:id="rId17"/>
    <p:sldId id="439" r:id="rId18"/>
    <p:sldId id="434" r:id="rId19"/>
    <p:sldId id="435" r:id="rId20"/>
    <p:sldId id="436" r:id="rId21"/>
    <p:sldId id="441" r:id="rId22"/>
    <p:sldId id="440" r:id="rId23"/>
    <p:sldId id="438" r:id="rId24"/>
    <p:sldId id="437" r:id="rId25"/>
    <p:sldId id="319"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23FE0-A9D6-59E3-1D7B-3E39783FD7CA}" name="Kristyna Ferris" initials="KF" userId="S::kferris@p3adaptive.com::94226f18-af35-4770-afa7-870236380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9F"/>
    <a:srgbClr val="D940FF"/>
    <a:srgbClr val="FF9900"/>
    <a:srgbClr val="C07200"/>
    <a:srgbClr val="0D3B88"/>
    <a:srgbClr val="00604E"/>
    <a:srgbClr val="F0B3FF"/>
    <a:srgbClr val="B1CBF8"/>
    <a:srgbClr val="C1FFE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F857BB-821D-441E-8EA9-2F3270E59A12}" v="606" dt="2025-09-08T21:55:42.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3" autoAdjust="0"/>
    <p:restoredTop sz="77678" autoAdjust="0"/>
  </p:normalViewPr>
  <p:slideViewPr>
    <p:cSldViewPr snapToGrid="0">
      <p:cViewPr varScale="1">
        <p:scale>
          <a:sx n="86" d="100"/>
          <a:sy n="86" d="100"/>
        </p:scale>
        <p:origin x="1686" y="96"/>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8.svg"/><Relationship Id="rId2" Type="http://schemas.openxmlformats.org/officeDocument/2006/relationships/image" Target="../media/image54.png"/><Relationship Id="rId1" Type="http://schemas.openxmlformats.org/officeDocument/2006/relationships/hyperlink" Target="https://dataonwheels.wordpress.com/" TargetMode="External"/><Relationship Id="rId6" Type="http://schemas.openxmlformats.org/officeDocument/2006/relationships/image" Target="../media/image57.png"/><Relationship Id="rId5" Type="http://schemas.microsoft.com/office/2007/relationships/hdphoto" Target="../media/hdphoto3.wdp"/><Relationship Id="rId4"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7" Type="http://schemas.openxmlformats.org/officeDocument/2006/relationships/image" Target="../media/image58.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7.png"/><Relationship Id="rId5" Type="http://schemas.microsoft.com/office/2007/relationships/hdphoto" Target="../media/hdphoto3.wdp"/><Relationship Id="rId4"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pPr algn="r"/>
          <a:r>
            <a:rPr lang="en-US" sz="2400" dirty="0"/>
            <a:t>     </a:t>
          </a:r>
          <a:r>
            <a:rPr lang="en-US" sz="2000" dirty="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pPr algn="r"/>
          <a:r>
            <a:rPr lang="en-US" sz="2800" dirty="0"/>
            <a:t>   kristyna@dataonwheels.com</a:t>
          </a:r>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2800" dirty="0"/>
            <a:t>@data_dragoness</a:t>
          </a:r>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5392"/>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@data_dragoness</a:t>
          </a:r>
        </a:p>
      </dsp:txBody>
      <dsp:txXfrm rot="10800000">
        <a:off x="361835" y="155392"/>
        <a:ext cx="7239763" cy="1447346"/>
      </dsp:txXfrm>
    </dsp:sp>
    <dsp:sp modelId="{90975B01-8C93-40D1-9B05-BEEC17814EE0}">
      <dsp:nvSpPr>
        <dsp:cNvPr id="0" name=""/>
        <dsp:cNvSpPr/>
      </dsp:nvSpPr>
      <dsp:spPr>
        <a:xfrm>
          <a:off x="0" y="44265"/>
          <a:ext cx="1447346" cy="14473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72839"/>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kern="1200" dirty="0"/>
            <a:t>     </a:t>
          </a:r>
          <a:r>
            <a:rPr lang="en-US" sz="2000" kern="1200" dirty="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61835" y="1872839"/>
        <a:ext cx="7239763" cy="1447346"/>
      </dsp:txXfrm>
    </dsp:sp>
    <dsp:sp modelId="{9C365CB5-B72D-40DB-8732-528E8FDA5750}">
      <dsp:nvSpPr>
        <dsp:cNvPr id="0" name=""/>
        <dsp:cNvSpPr/>
      </dsp:nvSpPr>
      <dsp:spPr>
        <a:xfrm>
          <a:off x="410424" y="2076380"/>
          <a:ext cx="1166026" cy="1040266"/>
        </a:xfrm>
        <a:prstGeom prst="ellipse">
          <a:avLst/>
        </a:prstGeom>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8855" y="3759814"/>
          <a:ext cx="7503884"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r" defTabSz="1244600">
            <a:lnSpc>
              <a:spcPct val="90000"/>
            </a:lnSpc>
            <a:spcBef>
              <a:spcPct val="0"/>
            </a:spcBef>
            <a:spcAft>
              <a:spcPct val="35000"/>
            </a:spcAft>
            <a:buNone/>
          </a:pPr>
          <a:r>
            <a:rPr lang="en-US" sz="2800" kern="1200" dirty="0"/>
            <a:t>   kristyna@dataonwheels.com</a:t>
          </a:r>
        </a:p>
      </dsp:txBody>
      <dsp:txXfrm rot="10800000">
        <a:off x="410691" y="3759814"/>
        <a:ext cx="7142048" cy="1447346"/>
      </dsp:txXfrm>
    </dsp:sp>
    <dsp:sp modelId="{7495D3D5-9185-4FC6-99EF-F6D4AFA7B3DC}">
      <dsp:nvSpPr>
        <dsp:cNvPr id="0" name=""/>
        <dsp:cNvSpPr/>
      </dsp:nvSpPr>
      <dsp:spPr>
        <a:xfrm>
          <a:off x="0" y="3760848"/>
          <a:ext cx="1447346" cy="1447346"/>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4F6D-F7EB-0F4A-A981-95137ADA69AB}"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A35C1-8278-9748-8225-80C021D66BB2}" type="slidenum">
              <a:rPr lang="en-US" smtClean="0"/>
              <a:t>‹#›</a:t>
            </a:fld>
            <a:endParaRPr lang="en-US"/>
          </a:p>
        </p:txBody>
      </p:sp>
    </p:spTree>
    <p:extLst>
      <p:ext uri="{BB962C8B-B14F-4D97-AF65-F5344CB8AC3E}">
        <p14:creationId xmlns:p14="http://schemas.microsoft.com/office/powerpoint/2010/main" val="40777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afont.com/open-dyslexic.font?psize=x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sysinternals/downloads/zoomi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Open-Dyslexic Font | dafont.com</a:t>
            </a:r>
            <a:endParaRPr lang="en-US" dirty="0"/>
          </a:p>
          <a:p>
            <a:r>
              <a:rPr lang="en-US" dirty="0"/>
              <a:t>Download the font from </a:t>
            </a:r>
            <a:r>
              <a:rPr lang="en-US" dirty="0">
                <a:hlinkClick r:id="rId3"/>
              </a:rPr>
              <a:t>Open-Dyslexic Font | dafont.com</a:t>
            </a:r>
            <a:endParaRPr lang="en-US" dirty="0"/>
          </a:p>
          <a:p>
            <a:r>
              <a:rPr lang="en-US" dirty="0"/>
              <a:t>Extract the files</a:t>
            </a:r>
          </a:p>
          <a:p>
            <a:r>
              <a:rPr lang="en-US" dirty="0"/>
              <a:t>Go to computer settings &gt; personalization &gt; fonts and drop in the files</a:t>
            </a:r>
          </a:p>
          <a:p>
            <a:r>
              <a:rPr lang="en-US" dirty="0"/>
              <a:t>Navigate to Power Point Master Slide</a:t>
            </a:r>
          </a:p>
          <a:p>
            <a:r>
              <a:rPr lang="en-US" dirty="0"/>
              <a:t>Change the font to use Open Dyslexic for the headers and body</a:t>
            </a:r>
          </a:p>
          <a:p>
            <a:r>
              <a:rPr lang="en-US" dirty="0"/>
              <a:t>Done!</a:t>
            </a:r>
          </a:p>
        </p:txBody>
      </p:sp>
      <p:sp>
        <p:nvSpPr>
          <p:cNvPr id="4" name="Slide Number Placeholder 3"/>
          <p:cNvSpPr>
            <a:spLocks noGrp="1"/>
          </p:cNvSpPr>
          <p:nvPr>
            <p:ph type="sldNum" sz="quarter" idx="5"/>
          </p:nvPr>
        </p:nvSpPr>
        <p:spPr/>
        <p:txBody>
          <a:bodyPr/>
          <a:lstStyle/>
          <a:p>
            <a:fld id="{58BA35C1-8278-9748-8225-80C021D66BB2}" type="slidenum">
              <a:rPr lang="en-US" smtClean="0"/>
              <a:t>1</a:t>
            </a:fld>
            <a:endParaRPr lang="en-US"/>
          </a:p>
        </p:txBody>
      </p:sp>
    </p:spTree>
    <p:extLst>
      <p:ext uri="{BB962C8B-B14F-4D97-AF65-F5344CB8AC3E}">
        <p14:creationId xmlns:p14="http://schemas.microsoft.com/office/powerpoint/2010/main" val="182861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FDA9F-C011-48A7-D548-4568F50FA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195BF-9AB8-A231-875F-2FB2A858C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56519-DD33-24B8-E880-7FE067704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08BEF-5898-C4BD-FDE0-F302C3392B8B}"/>
              </a:ext>
            </a:extLst>
          </p:cNvPr>
          <p:cNvSpPr>
            <a:spLocks noGrp="1"/>
          </p:cNvSpPr>
          <p:nvPr>
            <p:ph type="sldNum" sz="quarter" idx="5"/>
          </p:nvPr>
        </p:nvSpPr>
        <p:spPr/>
        <p:txBody>
          <a:bodyPr/>
          <a:lstStyle/>
          <a:p>
            <a:fld id="{58BA35C1-8278-9748-8225-80C021D66BB2}" type="slidenum">
              <a:rPr lang="en-US" smtClean="0"/>
              <a:t>11</a:t>
            </a:fld>
            <a:endParaRPr lang="en-US"/>
          </a:p>
        </p:txBody>
      </p:sp>
    </p:spTree>
    <p:extLst>
      <p:ext uri="{BB962C8B-B14F-4D97-AF65-F5344CB8AC3E}">
        <p14:creationId xmlns:p14="http://schemas.microsoft.com/office/powerpoint/2010/main" val="131593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B28FE-F89D-1CFF-F389-9DC38C59E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69049-8B27-DF67-253B-FC501C580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804C-0DAF-24F5-87CF-7B629F12B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17BF71-47FC-74F2-29E1-BF30D6FD8229}"/>
              </a:ext>
            </a:extLst>
          </p:cNvPr>
          <p:cNvSpPr>
            <a:spLocks noGrp="1"/>
          </p:cNvSpPr>
          <p:nvPr>
            <p:ph type="sldNum" sz="quarter" idx="5"/>
          </p:nvPr>
        </p:nvSpPr>
        <p:spPr/>
        <p:txBody>
          <a:bodyPr/>
          <a:lstStyle/>
          <a:p>
            <a:fld id="{58BA35C1-8278-9748-8225-80C021D66BB2}" type="slidenum">
              <a:rPr lang="en-US" smtClean="0"/>
              <a:t>12</a:t>
            </a:fld>
            <a:endParaRPr lang="en-US"/>
          </a:p>
        </p:txBody>
      </p:sp>
    </p:spTree>
    <p:extLst>
      <p:ext uri="{BB962C8B-B14F-4D97-AF65-F5344CB8AC3E}">
        <p14:creationId xmlns:p14="http://schemas.microsoft.com/office/powerpoint/2010/main" val="3668195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AA82C-D371-B91B-A15A-B90D64B6E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4B3F0-DF21-A851-7C3C-A48DDDDF3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28A4A-6BFF-E599-BA20-88C945CFA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211AE-8A12-F898-9A3A-385AFCCF04D9}"/>
              </a:ext>
            </a:extLst>
          </p:cNvPr>
          <p:cNvSpPr>
            <a:spLocks noGrp="1"/>
          </p:cNvSpPr>
          <p:nvPr>
            <p:ph type="sldNum" sz="quarter" idx="5"/>
          </p:nvPr>
        </p:nvSpPr>
        <p:spPr/>
        <p:txBody>
          <a:bodyPr/>
          <a:lstStyle/>
          <a:p>
            <a:fld id="{58BA35C1-8278-9748-8225-80C021D66BB2}" type="slidenum">
              <a:rPr lang="en-US" smtClean="0"/>
              <a:t>13</a:t>
            </a:fld>
            <a:endParaRPr lang="en-US"/>
          </a:p>
        </p:txBody>
      </p:sp>
    </p:spTree>
    <p:extLst>
      <p:ext uri="{BB962C8B-B14F-4D97-AF65-F5344CB8AC3E}">
        <p14:creationId xmlns:p14="http://schemas.microsoft.com/office/powerpoint/2010/main" val="196761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67671-DC34-D2C1-F831-E97D1CB7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15C0B-C885-BC0D-1351-090171EF0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C345D-E7A4-B9A6-CE71-66EB51045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1407B-318E-4E5A-55E7-595EF7D64257}"/>
              </a:ext>
            </a:extLst>
          </p:cNvPr>
          <p:cNvSpPr>
            <a:spLocks noGrp="1"/>
          </p:cNvSpPr>
          <p:nvPr>
            <p:ph type="sldNum" sz="quarter" idx="5"/>
          </p:nvPr>
        </p:nvSpPr>
        <p:spPr/>
        <p:txBody>
          <a:bodyPr/>
          <a:lstStyle/>
          <a:p>
            <a:fld id="{58BA35C1-8278-9748-8225-80C021D66BB2}" type="slidenum">
              <a:rPr lang="en-US" smtClean="0"/>
              <a:t>14</a:t>
            </a:fld>
            <a:endParaRPr lang="en-US"/>
          </a:p>
        </p:txBody>
      </p:sp>
    </p:spTree>
    <p:extLst>
      <p:ext uri="{BB962C8B-B14F-4D97-AF65-F5344CB8AC3E}">
        <p14:creationId xmlns:p14="http://schemas.microsoft.com/office/powerpoint/2010/main" val="97510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244D-67A8-89E8-B310-323EB4AF9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FF791-865C-5FEC-0B5D-09BBC04B1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0834F-8E7D-C5FB-92B7-29849D3597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AD8FFA-BF08-0C4E-6D55-8D77F33BFFB1}"/>
              </a:ext>
            </a:extLst>
          </p:cNvPr>
          <p:cNvSpPr>
            <a:spLocks noGrp="1"/>
          </p:cNvSpPr>
          <p:nvPr>
            <p:ph type="sldNum" sz="quarter" idx="5"/>
          </p:nvPr>
        </p:nvSpPr>
        <p:spPr/>
        <p:txBody>
          <a:bodyPr/>
          <a:lstStyle/>
          <a:p>
            <a:fld id="{58BA35C1-8278-9748-8225-80C021D66BB2}" type="slidenum">
              <a:rPr lang="en-US" smtClean="0"/>
              <a:t>15</a:t>
            </a:fld>
            <a:endParaRPr lang="en-US"/>
          </a:p>
        </p:txBody>
      </p:sp>
    </p:spTree>
    <p:extLst>
      <p:ext uri="{BB962C8B-B14F-4D97-AF65-F5344CB8AC3E}">
        <p14:creationId xmlns:p14="http://schemas.microsoft.com/office/powerpoint/2010/main" val="6664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61662-A4CC-EF1B-5A08-ADC326A9B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325DF-D448-F8A9-80E8-4ABA3E7D3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03B6C-76C9-526D-74FA-DBB2C148881C}"/>
              </a:ext>
            </a:extLst>
          </p:cNvPr>
          <p:cNvSpPr>
            <a:spLocks noGrp="1"/>
          </p:cNvSpPr>
          <p:nvPr>
            <p:ph type="body" idx="1"/>
          </p:nvPr>
        </p:nvSpPr>
        <p:spPr/>
        <p:txBody>
          <a:bodyPr/>
          <a:lstStyle/>
          <a:p>
            <a:r>
              <a:rPr lang="en-US" dirty="0" err="1">
                <a:hlinkClick r:id="rId3"/>
              </a:rPr>
              <a:t>ZoomIt</a:t>
            </a:r>
            <a:r>
              <a:rPr lang="en-US" dirty="0">
                <a:hlinkClick r:id="rId3"/>
              </a:rPr>
              <a:t> - </a:t>
            </a:r>
            <a:r>
              <a:rPr lang="en-US" dirty="0" err="1">
                <a:hlinkClick r:id="rId3"/>
              </a:rPr>
              <a:t>Sysinternals</a:t>
            </a:r>
            <a:r>
              <a:rPr lang="en-US" dirty="0">
                <a:hlinkClick r:id="rId3"/>
              </a:rPr>
              <a:t> | Microsoft Learn</a:t>
            </a:r>
            <a:endParaRPr lang="en-US" dirty="0"/>
          </a:p>
        </p:txBody>
      </p:sp>
      <p:sp>
        <p:nvSpPr>
          <p:cNvPr id="4" name="Slide Number Placeholder 3">
            <a:extLst>
              <a:ext uri="{FF2B5EF4-FFF2-40B4-BE49-F238E27FC236}">
                <a16:creationId xmlns:a16="http://schemas.microsoft.com/office/drawing/2014/main" id="{25290D52-1BCD-4D36-ED5E-B3D21AF70965}"/>
              </a:ext>
            </a:extLst>
          </p:cNvPr>
          <p:cNvSpPr>
            <a:spLocks noGrp="1"/>
          </p:cNvSpPr>
          <p:nvPr>
            <p:ph type="sldNum" sz="quarter" idx="5"/>
          </p:nvPr>
        </p:nvSpPr>
        <p:spPr/>
        <p:txBody>
          <a:bodyPr/>
          <a:lstStyle/>
          <a:p>
            <a:fld id="{58BA35C1-8278-9748-8225-80C021D66BB2}" type="slidenum">
              <a:rPr lang="en-US" smtClean="0"/>
              <a:t>16</a:t>
            </a:fld>
            <a:endParaRPr lang="en-US"/>
          </a:p>
        </p:txBody>
      </p:sp>
    </p:spTree>
    <p:extLst>
      <p:ext uri="{BB962C8B-B14F-4D97-AF65-F5344CB8AC3E}">
        <p14:creationId xmlns:p14="http://schemas.microsoft.com/office/powerpoint/2010/main" val="278734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E25C-A0C9-A5F6-BE39-A6C313A1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02776-B929-D5D3-09ED-06F497F26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A077A-704D-E8D9-47BE-19519FB3A5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47A79A-51C9-0C70-73A6-638D164AE12A}"/>
              </a:ext>
            </a:extLst>
          </p:cNvPr>
          <p:cNvSpPr>
            <a:spLocks noGrp="1"/>
          </p:cNvSpPr>
          <p:nvPr>
            <p:ph type="sldNum" sz="quarter" idx="5"/>
          </p:nvPr>
        </p:nvSpPr>
        <p:spPr/>
        <p:txBody>
          <a:bodyPr/>
          <a:lstStyle/>
          <a:p>
            <a:fld id="{58BA35C1-8278-9748-8225-80C021D66BB2}" type="slidenum">
              <a:rPr lang="en-US" smtClean="0"/>
              <a:t>17</a:t>
            </a:fld>
            <a:endParaRPr lang="en-US"/>
          </a:p>
        </p:txBody>
      </p:sp>
    </p:spTree>
    <p:extLst>
      <p:ext uri="{BB962C8B-B14F-4D97-AF65-F5344CB8AC3E}">
        <p14:creationId xmlns:p14="http://schemas.microsoft.com/office/powerpoint/2010/main" val="287580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7229-D496-1049-E1A2-93FAEF3B1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1B9FD-068E-6B5B-08D0-C0D73A7E0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EA295-6C2F-D572-72F6-CE18A52194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994FF-CFEB-57B1-DD59-7087719E93B9}"/>
              </a:ext>
            </a:extLst>
          </p:cNvPr>
          <p:cNvSpPr>
            <a:spLocks noGrp="1"/>
          </p:cNvSpPr>
          <p:nvPr>
            <p:ph type="sldNum" sz="quarter" idx="5"/>
          </p:nvPr>
        </p:nvSpPr>
        <p:spPr/>
        <p:txBody>
          <a:bodyPr/>
          <a:lstStyle/>
          <a:p>
            <a:fld id="{58BA35C1-8278-9748-8225-80C021D66BB2}" type="slidenum">
              <a:rPr lang="en-US" smtClean="0"/>
              <a:t>18</a:t>
            </a:fld>
            <a:endParaRPr lang="en-US"/>
          </a:p>
        </p:txBody>
      </p:sp>
    </p:spTree>
    <p:extLst>
      <p:ext uri="{BB962C8B-B14F-4D97-AF65-F5344CB8AC3E}">
        <p14:creationId xmlns:p14="http://schemas.microsoft.com/office/powerpoint/2010/main" val="251217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556E6-CA1E-803C-BA7B-53F6E11EA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1C7A0-1D02-2EB0-992B-363A09496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29B33-C10C-9026-296B-E455D8E5EE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89B9B5-69E0-9E70-C993-4F5D3C62D1BA}"/>
              </a:ext>
            </a:extLst>
          </p:cNvPr>
          <p:cNvSpPr>
            <a:spLocks noGrp="1"/>
          </p:cNvSpPr>
          <p:nvPr>
            <p:ph type="sldNum" sz="quarter" idx="5"/>
          </p:nvPr>
        </p:nvSpPr>
        <p:spPr/>
        <p:txBody>
          <a:bodyPr/>
          <a:lstStyle/>
          <a:p>
            <a:fld id="{58BA35C1-8278-9748-8225-80C021D66BB2}" type="slidenum">
              <a:rPr lang="en-US" smtClean="0"/>
              <a:t>19</a:t>
            </a:fld>
            <a:endParaRPr lang="en-US"/>
          </a:p>
        </p:txBody>
      </p:sp>
    </p:spTree>
    <p:extLst>
      <p:ext uri="{BB962C8B-B14F-4D97-AF65-F5344CB8AC3E}">
        <p14:creationId xmlns:p14="http://schemas.microsoft.com/office/powerpoint/2010/main" val="212623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ECB1-55B3-08C8-4C5B-0BD2ABBF3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C199A4-2F83-DB82-0317-939710157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D79D9-0E10-9353-8AF2-B3AC31FD1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C1B7A-6FF2-E185-1416-3113AFCB64C2}"/>
              </a:ext>
            </a:extLst>
          </p:cNvPr>
          <p:cNvSpPr>
            <a:spLocks noGrp="1"/>
          </p:cNvSpPr>
          <p:nvPr>
            <p:ph type="sldNum" sz="quarter" idx="5"/>
          </p:nvPr>
        </p:nvSpPr>
        <p:spPr/>
        <p:txBody>
          <a:bodyPr/>
          <a:lstStyle/>
          <a:p>
            <a:fld id="{58BA35C1-8278-9748-8225-80C021D66BB2}" type="slidenum">
              <a:rPr lang="en-US" smtClean="0"/>
              <a:t>20</a:t>
            </a:fld>
            <a:endParaRPr lang="en-US"/>
          </a:p>
        </p:txBody>
      </p:sp>
    </p:spTree>
    <p:extLst>
      <p:ext uri="{BB962C8B-B14F-4D97-AF65-F5344CB8AC3E}">
        <p14:creationId xmlns:p14="http://schemas.microsoft.com/office/powerpoint/2010/main" val="249917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417CA-4F64-A2D0-1CF5-BF16FE585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1D596-6381-5B48-49B0-76D820E81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84374-85D3-5FC9-2AA6-F66A0B3D8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82652D-1B63-377A-C979-9E3FF65D1DCD}"/>
              </a:ext>
            </a:extLst>
          </p:cNvPr>
          <p:cNvSpPr>
            <a:spLocks noGrp="1"/>
          </p:cNvSpPr>
          <p:nvPr>
            <p:ph type="sldNum" sz="quarter" idx="5"/>
          </p:nvPr>
        </p:nvSpPr>
        <p:spPr/>
        <p:txBody>
          <a:bodyPr/>
          <a:lstStyle/>
          <a:p>
            <a:fld id="{58BA35C1-8278-9748-8225-80C021D66BB2}" type="slidenum">
              <a:rPr lang="en-US" smtClean="0"/>
              <a:t>3</a:t>
            </a:fld>
            <a:endParaRPr lang="en-US"/>
          </a:p>
        </p:txBody>
      </p:sp>
    </p:spTree>
    <p:extLst>
      <p:ext uri="{BB962C8B-B14F-4D97-AF65-F5344CB8AC3E}">
        <p14:creationId xmlns:p14="http://schemas.microsoft.com/office/powerpoint/2010/main" val="914410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8C7A3-621F-0555-B8F7-F93406B1E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687A9-E34A-FE58-5211-A957DAB1D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86489-DEF6-93ED-2B93-FE19A40991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0A424C-5A3A-69E3-AB08-5CDB773B735B}"/>
              </a:ext>
            </a:extLst>
          </p:cNvPr>
          <p:cNvSpPr>
            <a:spLocks noGrp="1"/>
          </p:cNvSpPr>
          <p:nvPr>
            <p:ph type="sldNum" sz="quarter" idx="5"/>
          </p:nvPr>
        </p:nvSpPr>
        <p:spPr/>
        <p:txBody>
          <a:bodyPr/>
          <a:lstStyle/>
          <a:p>
            <a:fld id="{58BA35C1-8278-9748-8225-80C021D66BB2}" type="slidenum">
              <a:rPr lang="en-US" smtClean="0"/>
              <a:t>21</a:t>
            </a:fld>
            <a:endParaRPr lang="en-US"/>
          </a:p>
        </p:txBody>
      </p:sp>
    </p:spTree>
    <p:extLst>
      <p:ext uri="{BB962C8B-B14F-4D97-AF65-F5344CB8AC3E}">
        <p14:creationId xmlns:p14="http://schemas.microsoft.com/office/powerpoint/2010/main" val="2138930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770-BD5B-1EA4-2EEB-556FA6387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3FA3F-FFB8-C71D-D184-58151DA3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52DC-B389-8643-8C5C-27DC498FD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C1A6F-CE5E-D0AC-1BFE-C842F6E1D239}"/>
              </a:ext>
            </a:extLst>
          </p:cNvPr>
          <p:cNvSpPr>
            <a:spLocks noGrp="1"/>
          </p:cNvSpPr>
          <p:nvPr>
            <p:ph type="sldNum" sz="quarter" idx="5"/>
          </p:nvPr>
        </p:nvSpPr>
        <p:spPr/>
        <p:txBody>
          <a:bodyPr/>
          <a:lstStyle/>
          <a:p>
            <a:fld id="{58BA35C1-8278-9748-8225-80C021D66BB2}" type="slidenum">
              <a:rPr lang="en-US" smtClean="0"/>
              <a:t>22</a:t>
            </a:fld>
            <a:endParaRPr lang="en-US"/>
          </a:p>
        </p:txBody>
      </p:sp>
    </p:spTree>
    <p:extLst>
      <p:ext uri="{BB962C8B-B14F-4D97-AF65-F5344CB8AC3E}">
        <p14:creationId xmlns:p14="http://schemas.microsoft.com/office/powerpoint/2010/main" val="74919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23</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95A8-1079-0610-33BE-8ED179BAB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E140D-AF52-DF57-204F-8B5B77146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453FD-759A-7BFF-35E0-D05F32B26366}"/>
              </a:ext>
            </a:extLst>
          </p:cNvPr>
          <p:cNvSpPr>
            <a:spLocks noGrp="1"/>
          </p:cNvSpPr>
          <p:nvPr>
            <p:ph type="body" idx="1"/>
          </p:nvPr>
        </p:nvSpPr>
        <p:spPr/>
        <p:txBody>
          <a:bodyPr/>
          <a:lstStyle/>
          <a:p>
            <a:r>
              <a:rPr lang="en-US" dirty="0"/>
              <a:t>https://www.linkedin.com/posts/craigporteous_what-i-look-for-when-hiring-a-data-engineer-ugcPost-7369659413004967936-6JsQ?utm_source=share&amp;utm_medium=member_desktop&amp;rcm=ACoAAB5kqf8BO_13s2ln_QI2RcuKscj4__ibJd4</a:t>
            </a:r>
          </a:p>
        </p:txBody>
      </p:sp>
      <p:sp>
        <p:nvSpPr>
          <p:cNvPr id="4" name="Slide Number Placeholder 3">
            <a:extLst>
              <a:ext uri="{FF2B5EF4-FFF2-40B4-BE49-F238E27FC236}">
                <a16:creationId xmlns:a16="http://schemas.microsoft.com/office/drawing/2014/main" id="{D4E11513-2AC6-AE85-E41E-3971C880C559}"/>
              </a:ext>
            </a:extLst>
          </p:cNvPr>
          <p:cNvSpPr>
            <a:spLocks noGrp="1"/>
          </p:cNvSpPr>
          <p:nvPr>
            <p:ph type="sldNum" sz="quarter" idx="5"/>
          </p:nvPr>
        </p:nvSpPr>
        <p:spPr/>
        <p:txBody>
          <a:bodyPr/>
          <a:lstStyle/>
          <a:p>
            <a:fld id="{58BA35C1-8278-9748-8225-80C021D66BB2}" type="slidenum">
              <a:rPr lang="en-US" smtClean="0"/>
              <a:t>4</a:t>
            </a:fld>
            <a:endParaRPr lang="en-US"/>
          </a:p>
        </p:txBody>
      </p:sp>
    </p:spTree>
    <p:extLst>
      <p:ext uri="{BB962C8B-B14F-4D97-AF65-F5344CB8AC3E}">
        <p14:creationId xmlns:p14="http://schemas.microsoft.com/office/powerpoint/2010/main" val="254614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60CF3-B7E2-475C-E1CA-7A76D6CBF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A90BB-1F02-2DFD-4750-722843E55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38879-61F8-F2F7-9186-CD36338051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6B2131-A60D-5864-B401-828161C683B7}"/>
              </a:ext>
            </a:extLst>
          </p:cNvPr>
          <p:cNvSpPr>
            <a:spLocks noGrp="1"/>
          </p:cNvSpPr>
          <p:nvPr>
            <p:ph type="sldNum" sz="quarter" idx="5"/>
          </p:nvPr>
        </p:nvSpPr>
        <p:spPr/>
        <p:txBody>
          <a:bodyPr/>
          <a:lstStyle/>
          <a:p>
            <a:fld id="{58BA35C1-8278-9748-8225-80C021D66BB2}" type="slidenum">
              <a:rPr lang="en-US" smtClean="0"/>
              <a:t>5</a:t>
            </a:fld>
            <a:endParaRPr lang="en-US"/>
          </a:p>
        </p:txBody>
      </p:sp>
    </p:spTree>
    <p:extLst>
      <p:ext uri="{BB962C8B-B14F-4D97-AF65-F5344CB8AC3E}">
        <p14:creationId xmlns:p14="http://schemas.microsoft.com/office/powerpoint/2010/main" val="209365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0B88-A6A2-606B-81E3-AF3A1E39E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F6D83-3231-EBF2-E10E-E41A8FFDD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A475A-FA93-2678-6277-D17821B59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CBB49E-1038-02F2-4AB9-5F8D8D5FD296}"/>
              </a:ext>
            </a:extLst>
          </p:cNvPr>
          <p:cNvSpPr>
            <a:spLocks noGrp="1"/>
          </p:cNvSpPr>
          <p:nvPr>
            <p:ph type="sldNum" sz="quarter" idx="5"/>
          </p:nvPr>
        </p:nvSpPr>
        <p:spPr/>
        <p:txBody>
          <a:bodyPr/>
          <a:lstStyle/>
          <a:p>
            <a:fld id="{58BA35C1-8278-9748-8225-80C021D66BB2}" type="slidenum">
              <a:rPr lang="en-US" smtClean="0"/>
              <a:t>6</a:t>
            </a:fld>
            <a:endParaRPr lang="en-US"/>
          </a:p>
        </p:txBody>
      </p:sp>
    </p:spTree>
    <p:extLst>
      <p:ext uri="{BB962C8B-B14F-4D97-AF65-F5344CB8AC3E}">
        <p14:creationId xmlns:p14="http://schemas.microsoft.com/office/powerpoint/2010/main" val="93752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8A80-5B2B-6E5D-AD8A-9D78D78E1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B67AF-5ED7-C338-2431-762813640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9EC31-9391-D90A-4E03-61390FF63DAA}"/>
              </a:ext>
            </a:extLst>
          </p:cNvPr>
          <p:cNvSpPr>
            <a:spLocks noGrp="1"/>
          </p:cNvSpPr>
          <p:nvPr>
            <p:ph type="body" idx="1"/>
          </p:nvPr>
        </p:nvSpPr>
        <p:spPr/>
        <p:txBody>
          <a:bodyPr/>
          <a:lstStyle/>
          <a:p>
            <a:r>
              <a:rPr lang="en-US" dirty="0"/>
              <a:t>This is something that can really help when you have issues with getting off the blank page. It can also help you grow so people know who you are and how to find you. It can be something serious or silly, but it needs to be yours. </a:t>
            </a:r>
          </a:p>
        </p:txBody>
      </p:sp>
      <p:sp>
        <p:nvSpPr>
          <p:cNvPr id="4" name="Slide Number Placeholder 3">
            <a:extLst>
              <a:ext uri="{FF2B5EF4-FFF2-40B4-BE49-F238E27FC236}">
                <a16:creationId xmlns:a16="http://schemas.microsoft.com/office/drawing/2014/main" id="{E7FD0B81-8B47-0520-539A-3D5EEC95A260}"/>
              </a:ext>
            </a:extLst>
          </p:cNvPr>
          <p:cNvSpPr>
            <a:spLocks noGrp="1"/>
          </p:cNvSpPr>
          <p:nvPr>
            <p:ph type="sldNum" sz="quarter" idx="5"/>
          </p:nvPr>
        </p:nvSpPr>
        <p:spPr/>
        <p:txBody>
          <a:bodyPr/>
          <a:lstStyle/>
          <a:p>
            <a:fld id="{58BA35C1-8278-9748-8225-80C021D66BB2}" type="slidenum">
              <a:rPr lang="en-US" smtClean="0"/>
              <a:t>7</a:t>
            </a:fld>
            <a:endParaRPr lang="en-US"/>
          </a:p>
        </p:txBody>
      </p:sp>
    </p:spTree>
    <p:extLst>
      <p:ext uri="{BB962C8B-B14F-4D97-AF65-F5344CB8AC3E}">
        <p14:creationId xmlns:p14="http://schemas.microsoft.com/office/powerpoint/2010/main" val="5865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004B-36DF-74F4-A3B7-50DA86E2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E4DEA-2DC3-893E-1464-6E6270E5F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5C754-EA74-1D3B-504F-18CDFA185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69AF9-8F5D-358B-E7D4-39A0215DE142}"/>
              </a:ext>
            </a:extLst>
          </p:cNvPr>
          <p:cNvSpPr>
            <a:spLocks noGrp="1"/>
          </p:cNvSpPr>
          <p:nvPr>
            <p:ph type="sldNum" sz="quarter" idx="5"/>
          </p:nvPr>
        </p:nvSpPr>
        <p:spPr/>
        <p:txBody>
          <a:bodyPr/>
          <a:lstStyle/>
          <a:p>
            <a:fld id="{58BA35C1-8278-9748-8225-80C021D66BB2}" type="slidenum">
              <a:rPr lang="en-US" smtClean="0"/>
              <a:t>8</a:t>
            </a:fld>
            <a:endParaRPr lang="en-US"/>
          </a:p>
        </p:txBody>
      </p:sp>
    </p:spTree>
    <p:extLst>
      <p:ext uri="{BB962C8B-B14F-4D97-AF65-F5344CB8AC3E}">
        <p14:creationId xmlns:p14="http://schemas.microsoft.com/office/powerpoint/2010/main" val="73044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5C224-3A63-8CA1-3C3A-91A4316F7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D8BBB-FF4E-D73D-3824-FD81FDB42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181D4-BDBD-72A0-A2C6-A51CCDF0E84C}"/>
              </a:ext>
            </a:extLst>
          </p:cNvPr>
          <p:cNvSpPr>
            <a:spLocks noGrp="1"/>
          </p:cNvSpPr>
          <p:nvPr>
            <p:ph type="body" idx="1"/>
          </p:nvPr>
        </p:nvSpPr>
        <p:spPr/>
        <p:txBody>
          <a:bodyPr/>
          <a:lstStyle/>
          <a:p>
            <a:r>
              <a:rPr lang="en-US" dirty="0"/>
              <a:t>Helps avoid the perfectionism problem – doesn’t need to be perfect, just needs to be written down. </a:t>
            </a:r>
          </a:p>
          <a:p>
            <a:r>
              <a:rPr lang="en-US" dirty="0"/>
              <a:t>Tackles the topic picker problem – generates a list of things you can be confident about. </a:t>
            </a:r>
          </a:p>
          <a:p>
            <a:endParaRPr lang="en-US" dirty="0"/>
          </a:p>
          <a:p>
            <a:r>
              <a:rPr lang="en-US" dirty="0"/>
              <a:t>Tell story about warehouse management failure becoming one of my best sessions</a:t>
            </a:r>
          </a:p>
        </p:txBody>
      </p:sp>
      <p:sp>
        <p:nvSpPr>
          <p:cNvPr id="4" name="Slide Number Placeholder 3">
            <a:extLst>
              <a:ext uri="{FF2B5EF4-FFF2-40B4-BE49-F238E27FC236}">
                <a16:creationId xmlns:a16="http://schemas.microsoft.com/office/drawing/2014/main" id="{C57A2FDE-DBF7-B570-3EF6-517E47D54CC3}"/>
              </a:ext>
            </a:extLst>
          </p:cNvPr>
          <p:cNvSpPr>
            <a:spLocks noGrp="1"/>
          </p:cNvSpPr>
          <p:nvPr>
            <p:ph type="sldNum" sz="quarter" idx="5"/>
          </p:nvPr>
        </p:nvSpPr>
        <p:spPr/>
        <p:txBody>
          <a:bodyPr/>
          <a:lstStyle/>
          <a:p>
            <a:fld id="{58BA35C1-8278-9748-8225-80C021D66BB2}" type="slidenum">
              <a:rPr lang="en-US" smtClean="0"/>
              <a:t>9</a:t>
            </a:fld>
            <a:endParaRPr lang="en-US"/>
          </a:p>
        </p:txBody>
      </p:sp>
    </p:spTree>
    <p:extLst>
      <p:ext uri="{BB962C8B-B14F-4D97-AF65-F5344CB8AC3E}">
        <p14:creationId xmlns:p14="http://schemas.microsoft.com/office/powerpoint/2010/main" val="254979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A4791-1A7B-9B13-835E-CC7A2162C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BBB4E-313D-E9E7-8404-26DF61298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9AFFF-6353-9C82-1B7D-DEA8C63D4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8303A7-3ED0-3F83-C053-C199BE55BFB9}"/>
              </a:ext>
            </a:extLst>
          </p:cNvPr>
          <p:cNvSpPr>
            <a:spLocks noGrp="1"/>
          </p:cNvSpPr>
          <p:nvPr>
            <p:ph type="sldNum" sz="quarter" idx="5"/>
          </p:nvPr>
        </p:nvSpPr>
        <p:spPr/>
        <p:txBody>
          <a:bodyPr/>
          <a:lstStyle/>
          <a:p>
            <a:fld id="{58BA35C1-8278-9748-8225-80C021D66BB2}" type="slidenum">
              <a:rPr lang="en-US" smtClean="0"/>
              <a:t>10</a:t>
            </a:fld>
            <a:endParaRPr lang="en-US"/>
          </a:p>
        </p:txBody>
      </p:sp>
    </p:spTree>
    <p:extLst>
      <p:ext uri="{BB962C8B-B14F-4D97-AF65-F5344CB8AC3E}">
        <p14:creationId xmlns:p14="http://schemas.microsoft.com/office/powerpoint/2010/main" val="54725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6169267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28730175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19203688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4605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dirty="0"/>
              <a:t>DATE</a:t>
            </a:r>
          </a:p>
        </p:txBody>
      </p:sp>
      <p:sp>
        <p:nvSpPr>
          <p:cNvPr id="4" name="Date Placeholder 9">
            <a:extLst>
              <a:ext uri="{FF2B5EF4-FFF2-40B4-BE49-F238E27FC236}">
                <a16:creationId xmlns:a16="http://schemas.microsoft.com/office/drawing/2014/main" id="{7893F2CA-7CEB-500D-6636-67665110625B}"/>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19044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0232048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773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dirty="0"/>
              <a:t>Presentation Title Goes Here</a:t>
            </a:r>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5881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10380521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spTree>
    <p:extLst>
      <p:ext uri="{BB962C8B-B14F-4D97-AF65-F5344CB8AC3E}">
        <p14:creationId xmlns:p14="http://schemas.microsoft.com/office/powerpoint/2010/main" val="150112057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Tree>
    <p:extLst>
      <p:ext uri="{BB962C8B-B14F-4D97-AF65-F5344CB8AC3E}">
        <p14:creationId xmlns:p14="http://schemas.microsoft.com/office/powerpoint/2010/main" val="251991936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48435147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8685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2CFEE7E-FB78-B03C-5313-1A7D5CBF0C5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94632333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248023519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11067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33278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01413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04405788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6" name="TextBox 5">
            <a:extLst>
              <a:ext uri="{FF2B5EF4-FFF2-40B4-BE49-F238E27FC236}">
                <a16:creationId xmlns:a16="http://schemas.microsoft.com/office/drawing/2014/main" id="{8F325F10-F4CA-B63D-3569-016E594138D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87340805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4274AC09-B816-EB80-FC26-ED5BE9BC6424}"/>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70285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13640591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730ABEF-5300-57A8-7D1F-A79B33E0612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897378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2821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409970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9542598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85603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38279897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r>
              <a:rPr lang="en-US"/>
              <a:t>| Presentation Title Goes Here</a:t>
            </a:r>
            <a:endParaRPr lang="en-US" dirty="0"/>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57286418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r>
              <a:rPr lang="en-US"/>
              <a:t>| Presentation Title Goes Here</a:t>
            </a:r>
            <a:endParaRPr lang="en-US" dirty="0"/>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156582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r>
              <a:rPr lang="en-US"/>
              <a:t>| Presentation Title Goes Here</a:t>
            </a:r>
            <a:endParaRPr lang="en-US" dirty="0"/>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2094699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07376911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9/10/2025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17834896"/>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9/10/2025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9489646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686" r:id="rId13"/>
    <p:sldLayoutId id="2147483653" r:id="rId14"/>
    <p:sldLayoutId id="2147483678" r:id="rId15"/>
    <p:sldLayoutId id="2147483685" r:id="rId16"/>
    <p:sldLayoutId id="2147483673" r:id="rId17"/>
    <p:sldLayoutId id="2147483683" r:id="rId18"/>
    <p:sldLayoutId id="2147483674" r:id="rId19"/>
    <p:sldLayoutId id="2147483684" r:id="rId20"/>
    <p:sldLayoutId id="2147483663" r:id="rId21"/>
    <p:sldLayoutId id="2147483654" r:id="rId22"/>
    <p:sldLayoutId id="2147483651" r:id="rId23"/>
    <p:sldLayoutId id="2147483661" r:id="rId24"/>
    <p:sldLayoutId id="2147483677" r:id="rId25"/>
    <p:sldLayoutId id="2147483664" r:id="rId26"/>
    <p:sldLayoutId id="2147483687" r:id="rId27"/>
    <p:sldLayoutId id="2147483675" r:id="rId28"/>
    <p:sldLayoutId id="2147483662" r:id="rId29"/>
    <p:sldLayoutId id="2147483676" r:id="rId30"/>
    <p:sldLayoutId id="2147483672" r:id="rId31"/>
    <p:sldLayoutId id="2147483670" r:id="rId32"/>
    <p:sldLayoutId id="2147483681" r:id="rId33"/>
    <p:sldLayoutId id="2147483682" r:id="rId3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28" userDrawn="1">
          <p15:clr>
            <a:srgbClr val="F26B43"/>
          </p15:clr>
        </p15:guide>
        <p15:guide id="3" orient="horz" pos="2160" userDrawn="1">
          <p15:clr>
            <a:srgbClr val="F26B43"/>
          </p15:clr>
        </p15:guide>
        <p15:guide id="4" orient="horz" pos="144" userDrawn="1">
          <p15:clr>
            <a:srgbClr val="F26B43"/>
          </p15:clr>
        </p15:guide>
        <p15:guide id="5" orient="horz" pos="720" userDrawn="1">
          <p15:clr>
            <a:srgbClr val="F26B43"/>
          </p15:clr>
        </p15:guide>
        <p15:guide id="6" pos="7152" userDrawn="1">
          <p15:clr>
            <a:srgbClr val="F26B43"/>
          </p15:clr>
        </p15:guide>
        <p15:guide id="7" orient="horz" pos="432" userDrawn="1">
          <p15:clr>
            <a:srgbClr val="F26B43"/>
          </p15:clr>
        </p15:guide>
        <p15:guide id="8" orient="horz" pos="1008" userDrawn="1">
          <p15:clr>
            <a:srgbClr val="F26B43"/>
          </p15:clr>
        </p15:guide>
        <p15:guide id="9" orient="horz" pos="1296" userDrawn="1">
          <p15:clr>
            <a:srgbClr val="F26B43"/>
          </p15:clr>
        </p15:guide>
        <p15:guide id="10" orient="horz" pos="4176" userDrawn="1">
          <p15:clr>
            <a:srgbClr val="F26B43"/>
          </p15:clr>
        </p15:guide>
        <p15:guide id="11" orient="horz" pos="3096" userDrawn="1">
          <p15:clr>
            <a:srgbClr val="F26B43"/>
          </p15:clr>
        </p15:guide>
        <p15:guide id="12"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4.gif"/><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2.jpeg"/><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5.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2.jpe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8.gif"/><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41180" y="390415"/>
            <a:ext cx="10909640" cy="1905564"/>
          </a:xfrm>
        </p:spPr>
        <p:txBody>
          <a:bodyPr anchor="ctr">
            <a:normAutofit fontScale="90000"/>
          </a:bodyPr>
          <a:lstStyle/>
          <a:p>
            <a:r>
              <a:rPr lang="en-US" dirty="0"/>
              <a:t>Mastering the Content Snowball</a:t>
            </a:r>
            <a:br>
              <a:rPr lang="en-US" dirty="0"/>
            </a:br>
            <a:br>
              <a:rPr lang="en-US" sz="3100" i="1" dirty="0"/>
            </a:br>
            <a:r>
              <a:rPr lang="en-US" sz="3100" i="1" dirty="0"/>
              <a:t>Turning Tiny Efforts into Big Opportunities</a:t>
            </a:r>
            <a:endParaRPr lang="en-US" i="1" dirty="0"/>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41180" y="2460198"/>
            <a:ext cx="10909643" cy="968802"/>
          </a:xfrm>
        </p:spPr>
        <p:txBody>
          <a:bodyPr anchor="ctr">
            <a:normAutofit/>
          </a:bodyPr>
          <a:lstStyle/>
          <a:p>
            <a:r>
              <a:rPr lang="en-US" dirty="0">
                <a:cs typeface="Arial" panose="020B0604020202020204" pitchFamily="34" charset="0"/>
              </a:rPr>
              <a:t>Kristyna Ferris</a:t>
            </a:r>
          </a:p>
        </p:txBody>
      </p:sp>
      <p:pic>
        <p:nvPicPr>
          <p:cNvPr id="7" name="Picture 6" descr="A road with bushes and trees in the background&#10;&#10;AI-generated content may be incorrect.">
            <a:extLst>
              <a:ext uri="{FF2B5EF4-FFF2-40B4-BE49-F238E27FC236}">
                <a16:creationId xmlns:a16="http://schemas.microsoft.com/office/drawing/2014/main" id="{D579EFA7-90A9-8C97-EA44-009C121CE12C}"/>
              </a:ext>
            </a:extLst>
          </p:cNvPr>
          <p:cNvPicPr>
            <a:picLocks noChangeAspect="1"/>
          </p:cNvPicPr>
          <p:nvPr/>
        </p:nvPicPr>
        <p:blipFill>
          <a:blip r:embed="rId3"/>
          <a:srcRect t="20624" b="24271"/>
          <a:stretch>
            <a:fillRect/>
          </a:stretch>
        </p:blipFill>
        <p:spPr>
          <a:xfrm>
            <a:off x="1524" y="3768563"/>
            <a:ext cx="12190476" cy="2324956"/>
          </a:xfrm>
          <a:prstGeom prst="rect">
            <a:avLst/>
          </a:prstGeom>
        </p:spPr>
      </p:pic>
      <p:sp>
        <p:nvSpPr>
          <p:cNvPr id="4" name="Subtitle 2">
            <a:extLst>
              <a:ext uri="{FF2B5EF4-FFF2-40B4-BE49-F238E27FC236}">
                <a16:creationId xmlns:a16="http://schemas.microsoft.com/office/drawing/2014/main" id="{3953A46E-9D4D-A585-6CBE-96E5BDC86401}"/>
              </a:ext>
            </a:extLst>
          </p:cNvPr>
          <p:cNvSpPr txBox="1">
            <a:spLocks/>
          </p:cNvSpPr>
          <p:nvPr/>
        </p:nvSpPr>
        <p:spPr>
          <a:xfrm>
            <a:off x="-1524" y="6093519"/>
            <a:ext cx="12193524" cy="76448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latin typeface="+mj-lt"/>
                <a:cs typeface="Arial" panose="020B0604020202020204" pitchFamily="34" charset="0"/>
              </a:rPr>
              <a:t>Fun Fact: this font is dyslexic friendly! Ask me how to use it for free after the session.</a:t>
            </a:r>
          </a:p>
        </p:txBody>
      </p:sp>
    </p:spTree>
    <p:extLst>
      <p:ext uri="{BB962C8B-B14F-4D97-AF65-F5344CB8AC3E}">
        <p14:creationId xmlns:p14="http://schemas.microsoft.com/office/powerpoint/2010/main" val="6541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45EE3C-38BE-288D-DD95-44DC7468ED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E747A1-AB70-5959-6CE5-4D7B233A9CD0}"/>
              </a:ext>
            </a:extLst>
          </p:cNvPr>
          <p:cNvSpPr>
            <a:spLocks noGrp="1"/>
          </p:cNvSpPr>
          <p:nvPr>
            <p:ph type="title"/>
          </p:nvPr>
        </p:nvSpPr>
        <p:spPr>
          <a:xfrm>
            <a:off x="0" y="293945"/>
            <a:ext cx="12191999" cy="1157614"/>
          </a:xfrm>
        </p:spPr>
        <p:txBody>
          <a:bodyPr>
            <a:normAutofit/>
          </a:bodyPr>
          <a:lstStyle/>
          <a:p>
            <a:pPr algn="ctr"/>
            <a:r>
              <a:rPr lang="en-US" dirty="0"/>
              <a:t>The LEGO Method</a:t>
            </a:r>
          </a:p>
        </p:txBody>
      </p:sp>
      <p:pic>
        <p:nvPicPr>
          <p:cNvPr id="168" name="Graphic 167" descr="Building Brick Wall with solid fill">
            <a:extLst>
              <a:ext uri="{FF2B5EF4-FFF2-40B4-BE49-F238E27FC236}">
                <a16:creationId xmlns:a16="http://schemas.microsoft.com/office/drawing/2014/main" id="{3BE06CBB-D3C2-DDD2-562F-2E0394B489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748BC14E-FA38-0DD9-3DD9-ABC012534502}"/>
              </a:ext>
            </a:extLst>
          </p:cNvPr>
          <p:cNvSpPr txBox="1"/>
          <p:nvPr/>
        </p:nvSpPr>
        <p:spPr>
          <a:xfrm>
            <a:off x="5831839" y="1940560"/>
            <a:ext cx="6360159" cy="4893647"/>
          </a:xfrm>
          <a:prstGeom prst="rect">
            <a:avLst/>
          </a:prstGeom>
          <a:noFill/>
        </p:spPr>
        <p:txBody>
          <a:bodyPr wrap="square" rtlCol="0">
            <a:spAutoFit/>
          </a:bodyPr>
          <a:lstStyle/>
          <a:p>
            <a:r>
              <a:rPr lang="en-US" sz="2400" dirty="0"/>
              <a:t>Now that you have a backlog, let’s make each Tiny Topic </a:t>
            </a:r>
            <a:r>
              <a:rPr lang="en-US" sz="2400" b="1" dirty="0"/>
              <a:t>mighty</a:t>
            </a:r>
            <a:r>
              <a:rPr lang="en-US" sz="2400" dirty="0"/>
              <a:t>! </a:t>
            </a:r>
          </a:p>
          <a:p>
            <a:endParaRPr lang="en-US" sz="2400" dirty="0"/>
          </a:p>
          <a:p>
            <a:r>
              <a:rPr lang="en-US" sz="2400" dirty="0"/>
              <a:t>Each Tiny Topic has the capacity to become a quick blog, a lightning talk, a meetup session, or a full conference session. </a:t>
            </a:r>
          </a:p>
          <a:p>
            <a:endParaRPr lang="en-US" sz="2400" dirty="0"/>
          </a:p>
          <a:p>
            <a:r>
              <a:rPr lang="en-US" sz="2400" b="1" dirty="0"/>
              <a:t>Don’t miss an opportunity to capitalize on your expertise.</a:t>
            </a:r>
          </a:p>
          <a:p>
            <a:endParaRPr lang="en-US" sz="2400" dirty="0"/>
          </a:p>
          <a:p>
            <a:r>
              <a:rPr lang="en-US" sz="2400" dirty="0"/>
              <a:t>Sit down regularly to identify what type of block your Tiny Topics are.</a:t>
            </a:r>
          </a:p>
        </p:txBody>
      </p:sp>
      <p:pic>
        <p:nvPicPr>
          <p:cNvPr id="5122" name="Picture 2" descr="lego blocks - Imgflip">
            <a:extLst>
              <a:ext uri="{FF2B5EF4-FFF2-40B4-BE49-F238E27FC236}">
                <a16:creationId xmlns:a16="http://schemas.microsoft.com/office/drawing/2014/main" id="{C067EF31-ED4B-21D6-4CD9-C26A68686B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89" y="1940560"/>
            <a:ext cx="5288479"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5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568AC1-BED5-6E86-A8A9-5DC21D0444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9B665-A786-45E9-521F-0A193655E4AC}"/>
              </a:ext>
            </a:extLst>
          </p:cNvPr>
          <p:cNvSpPr>
            <a:spLocks noGrp="1"/>
          </p:cNvSpPr>
          <p:nvPr>
            <p:ph type="title"/>
          </p:nvPr>
        </p:nvSpPr>
        <p:spPr>
          <a:xfrm>
            <a:off x="0" y="293945"/>
            <a:ext cx="12191999" cy="1157614"/>
          </a:xfrm>
        </p:spPr>
        <p:txBody>
          <a:bodyPr>
            <a:normAutofit/>
          </a:bodyPr>
          <a:lstStyle/>
          <a:p>
            <a:pPr algn="ctr"/>
            <a:r>
              <a:rPr lang="en-US" dirty="0"/>
              <a:t>Exercise Time!</a:t>
            </a:r>
          </a:p>
        </p:txBody>
      </p:sp>
      <p:pic>
        <p:nvPicPr>
          <p:cNvPr id="168" name="Graphic 167" descr="Gymnast: Floor routine with solid fill">
            <a:extLst>
              <a:ext uri="{FF2B5EF4-FFF2-40B4-BE49-F238E27FC236}">
                <a16:creationId xmlns:a16="http://schemas.microsoft.com/office/drawing/2014/main" id="{AEA316EA-DD97-1331-CF0D-3770F8DF43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8639" y="537159"/>
            <a:ext cx="914400" cy="914400"/>
          </a:xfrm>
          <a:prstGeom prst="rect">
            <a:avLst/>
          </a:prstGeom>
        </p:spPr>
      </p:pic>
      <p:sp>
        <p:nvSpPr>
          <p:cNvPr id="3" name="TextBox 2">
            <a:extLst>
              <a:ext uri="{FF2B5EF4-FFF2-40B4-BE49-F238E27FC236}">
                <a16:creationId xmlns:a16="http://schemas.microsoft.com/office/drawing/2014/main" id="{5C79B89F-6195-749D-063A-2D34445E58D7}"/>
              </a:ext>
            </a:extLst>
          </p:cNvPr>
          <p:cNvSpPr txBox="1"/>
          <p:nvPr/>
        </p:nvSpPr>
        <p:spPr>
          <a:xfrm>
            <a:off x="5831839" y="1940560"/>
            <a:ext cx="6360159" cy="3970318"/>
          </a:xfrm>
          <a:prstGeom prst="rect">
            <a:avLst/>
          </a:prstGeom>
          <a:noFill/>
        </p:spPr>
        <p:txBody>
          <a:bodyPr wrap="square" rtlCol="0">
            <a:spAutoFit/>
          </a:bodyPr>
          <a:lstStyle/>
          <a:p>
            <a:pPr marL="457200" indent="-457200">
              <a:buFont typeface="+mj-lt"/>
              <a:buAutoNum type="arabicPeriod"/>
            </a:pPr>
            <a:r>
              <a:rPr lang="en-US" sz="2800" dirty="0"/>
              <a:t>Write down 1 tiny topic</a:t>
            </a:r>
            <a:br>
              <a:rPr lang="en-US" sz="2800" dirty="0"/>
            </a:br>
            <a:endParaRPr lang="en-US" sz="2800" dirty="0"/>
          </a:p>
          <a:p>
            <a:pPr marL="457200" indent="-457200">
              <a:buFont typeface="+mj-lt"/>
              <a:buAutoNum type="arabicPeriod"/>
            </a:pPr>
            <a:r>
              <a:rPr lang="en-US" sz="2800" dirty="0"/>
              <a:t>List 5 bullet points about the topic</a:t>
            </a:r>
            <a:br>
              <a:rPr lang="en-US" sz="2800" dirty="0"/>
            </a:br>
            <a:endParaRPr lang="en-US" sz="2800" dirty="0"/>
          </a:p>
          <a:p>
            <a:pPr marL="457200" indent="-457200">
              <a:buFont typeface="+mj-lt"/>
              <a:buAutoNum type="arabicPeriod"/>
            </a:pPr>
            <a:r>
              <a:rPr lang="en-US" sz="2800" dirty="0"/>
              <a:t>And…that’s it! Now let’s get a content snowball rolling and make this work for us!</a:t>
            </a:r>
          </a:p>
          <a:p>
            <a:pPr marL="457200" indent="-457200">
              <a:buFont typeface="+mj-lt"/>
              <a:buAutoNum type="arabicPeriod"/>
            </a:pPr>
            <a:endParaRPr lang="en-US" sz="2800" dirty="0"/>
          </a:p>
        </p:txBody>
      </p:sp>
      <p:pic>
        <p:nvPicPr>
          <p:cNvPr id="5" name="Picture 4" descr="A group of people exercising on step boards&#10;&#10;AI-generated content may be incorrect.">
            <a:extLst>
              <a:ext uri="{FF2B5EF4-FFF2-40B4-BE49-F238E27FC236}">
                <a16:creationId xmlns:a16="http://schemas.microsoft.com/office/drawing/2014/main" id="{2949B959-7DFA-A5CA-1C74-FCEF0B4C54AE}"/>
              </a:ext>
            </a:extLst>
          </p:cNvPr>
          <p:cNvPicPr>
            <a:picLocks noChangeAspect="1"/>
          </p:cNvPicPr>
          <p:nvPr/>
        </p:nvPicPr>
        <p:blipFill>
          <a:blip r:embed="rId5"/>
          <a:stretch>
            <a:fillRect/>
          </a:stretch>
        </p:blipFill>
        <p:spPr>
          <a:xfrm>
            <a:off x="751713" y="1940560"/>
            <a:ext cx="4590860" cy="3517900"/>
          </a:xfrm>
          <a:prstGeom prst="rect">
            <a:avLst/>
          </a:prstGeom>
        </p:spPr>
      </p:pic>
    </p:spTree>
    <p:extLst>
      <p:ext uri="{BB962C8B-B14F-4D97-AF65-F5344CB8AC3E}">
        <p14:creationId xmlns:p14="http://schemas.microsoft.com/office/powerpoint/2010/main" val="3180629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B2FAF0-960A-BA3C-D1F7-E20D40D19A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FF8FCA-F85D-9FC0-4E70-455DFF7DDECF}"/>
              </a:ext>
            </a:extLst>
          </p:cNvPr>
          <p:cNvSpPr>
            <a:spLocks noGrp="1"/>
          </p:cNvSpPr>
          <p:nvPr>
            <p:ph type="title"/>
          </p:nvPr>
        </p:nvSpPr>
        <p:spPr>
          <a:xfrm>
            <a:off x="0" y="293945"/>
            <a:ext cx="12191999" cy="1157614"/>
          </a:xfrm>
        </p:spPr>
        <p:txBody>
          <a:bodyPr>
            <a:normAutofit/>
          </a:bodyPr>
          <a:lstStyle/>
          <a:p>
            <a:pPr algn="ctr"/>
            <a:r>
              <a:rPr lang="en-US" sz="4000" dirty="0"/>
              <a:t>Blogging – Free(</a:t>
            </a:r>
            <a:r>
              <a:rPr lang="en-US" sz="4000" dirty="0" err="1"/>
              <a:t>ish</a:t>
            </a:r>
            <a:r>
              <a:rPr lang="en-US" sz="4000" dirty="0"/>
              <a:t>) Options</a:t>
            </a:r>
          </a:p>
        </p:txBody>
      </p:sp>
      <p:pic>
        <p:nvPicPr>
          <p:cNvPr id="168" name="Graphic 167" descr="Blog with solid fill">
            <a:extLst>
              <a:ext uri="{FF2B5EF4-FFF2-40B4-BE49-F238E27FC236}">
                <a16:creationId xmlns:a16="http://schemas.microsoft.com/office/drawing/2014/main" id="{C94DDB6F-2442-5225-9938-F7C65E0379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sp>
        <p:nvSpPr>
          <p:cNvPr id="3" name="TextBox 2">
            <a:extLst>
              <a:ext uri="{FF2B5EF4-FFF2-40B4-BE49-F238E27FC236}">
                <a16:creationId xmlns:a16="http://schemas.microsoft.com/office/drawing/2014/main" id="{2F50CCC9-7D5A-80E3-827B-62E01BFBD5A7}"/>
              </a:ext>
            </a:extLst>
          </p:cNvPr>
          <p:cNvSpPr txBox="1"/>
          <p:nvPr/>
        </p:nvSpPr>
        <p:spPr>
          <a:xfrm>
            <a:off x="6436360" y="1940560"/>
            <a:ext cx="5755638" cy="3539430"/>
          </a:xfrm>
          <a:prstGeom prst="rect">
            <a:avLst/>
          </a:prstGeom>
          <a:noFill/>
        </p:spPr>
        <p:txBody>
          <a:bodyPr wrap="square" rtlCol="0">
            <a:spAutoFit/>
          </a:bodyPr>
          <a:lstStyle/>
          <a:p>
            <a:pPr marL="457200" indent="-457200">
              <a:buFont typeface="+mj-lt"/>
              <a:buAutoNum type="arabicPeriod"/>
            </a:pPr>
            <a:r>
              <a:rPr lang="en-US" sz="3200" dirty="0"/>
              <a:t>WordPress</a:t>
            </a:r>
            <a:br>
              <a:rPr lang="en-US" sz="3200" dirty="0"/>
            </a:br>
            <a:endParaRPr lang="en-US" sz="3200" dirty="0"/>
          </a:p>
          <a:p>
            <a:pPr marL="457200" indent="-457200">
              <a:buFont typeface="+mj-lt"/>
              <a:buAutoNum type="arabicPeriod"/>
            </a:pPr>
            <a:r>
              <a:rPr lang="en-US" sz="3200" dirty="0"/>
              <a:t>WIX</a:t>
            </a:r>
            <a:br>
              <a:rPr lang="en-US" sz="3200" dirty="0"/>
            </a:br>
            <a:endParaRPr lang="en-US" sz="3200" dirty="0"/>
          </a:p>
          <a:p>
            <a:pPr marL="457200" indent="-457200">
              <a:buFont typeface="+mj-lt"/>
              <a:buAutoNum type="arabicPeriod"/>
            </a:pPr>
            <a:r>
              <a:rPr lang="en-US" sz="3200" dirty="0"/>
              <a:t>Blogger</a:t>
            </a:r>
            <a:br>
              <a:rPr lang="en-US" sz="3200" dirty="0"/>
            </a:br>
            <a:endParaRPr lang="en-US" sz="3200" dirty="0"/>
          </a:p>
          <a:p>
            <a:pPr marL="457200" indent="-457200">
              <a:buFont typeface="+mj-lt"/>
              <a:buAutoNum type="arabicPeriod"/>
            </a:pPr>
            <a:endParaRPr lang="en-US" sz="3200" dirty="0"/>
          </a:p>
        </p:txBody>
      </p:sp>
      <p:pic>
        <p:nvPicPr>
          <p:cNvPr id="2050" name="Picture 2" descr="9 Blogging Memes That Are Better Than 99% Of Blogs Out There">
            <a:extLst>
              <a:ext uri="{FF2B5EF4-FFF2-40B4-BE49-F238E27FC236}">
                <a16:creationId xmlns:a16="http://schemas.microsoft.com/office/drawing/2014/main" id="{0C56EF54-DD9B-0A16-C72F-40C602775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 y="1903679"/>
            <a:ext cx="5349240" cy="401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0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8D136B-F7E6-847A-280A-06AEBB5EFF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BC323C-5F41-775E-7942-725AA4AA7163}"/>
              </a:ext>
            </a:extLst>
          </p:cNvPr>
          <p:cNvSpPr>
            <a:spLocks noGrp="1"/>
          </p:cNvSpPr>
          <p:nvPr>
            <p:ph type="title"/>
          </p:nvPr>
        </p:nvSpPr>
        <p:spPr>
          <a:xfrm>
            <a:off x="0" y="293945"/>
            <a:ext cx="12191999" cy="1157614"/>
          </a:xfrm>
        </p:spPr>
        <p:txBody>
          <a:bodyPr>
            <a:normAutofit/>
          </a:bodyPr>
          <a:lstStyle/>
          <a:p>
            <a:pPr algn="ctr"/>
            <a:r>
              <a:rPr lang="en-US" dirty="0"/>
              <a:t>Blogging – Strategies</a:t>
            </a:r>
          </a:p>
        </p:txBody>
      </p:sp>
      <p:pic>
        <p:nvPicPr>
          <p:cNvPr id="168" name="Graphic 167" descr="Blog with solid fill">
            <a:extLst>
              <a:ext uri="{FF2B5EF4-FFF2-40B4-BE49-F238E27FC236}">
                <a16:creationId xmlns:a16="http://schemas.microsoft.com/office/drawing/2014/main" id="{64088992-80B9-30FB-1DD8-9B632133E96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sp>
        <p:nvSpPr>
          <p:cNvPr id="3" name="TextBox 2">
            <a:extLst>
              <a:ext uri="{FF2B5EF4-FFF2-40B4-BE49-F238E27FC236}">
                <a16:creationId xmlns:a16="http://schemas.microsoft.com/office/drawing/2014/main" id="{28AB7B9D-F0A1-64BF-8558-22CF155B6950}"/>
              </a:ext>
            </a:extLst>
          </p:cNvPr>
          <p:cNvSpPr txBox="1"/>
          <p:nvPr/>
        </p:nvSpPr>
        <p:spPr>
          <a:xfrm>
            <a:off x="5831839" y="1940560"/>
            <a:ext cx="6360159"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Drafts = Tiny Topic housing</a:t>
            </a:r>
            <a:br>
              <a:rPr lang="en-US" sz="2400" dirty="0"/>
            </a:br>
            <a:endParaRPr lang="en-US" sz="2400" dirty="0"/>
          </a:p>
          <a:p>
            <a:pPr marL="342900" indent="-342900">
              <a:buFont typeface="Arial" panose="020B0604020202020204" pitchFamily="34" charset="0"/>
              <a:buChar char="•"/>
            </a:pPr>
            <a:r>
              <a:rPr lang="en-US" sz="2400" dirty="0"/>
              <a:t>Length can be highly variable. Don’t be a cooking blog, get right to the point and crack jokes along the way.</a:t>
            </a:r>
            <a:br>
              <a:rPr lang="en-US" sz="2400" dirty="0"/>
            </a:br>
            <a:endParaRPr lang="en-US" sz="2400" dirty="0"/>
          </a:p>
          <a:p>
            <a:pPr marL="342900" indent="-342900">
              <a:buFont typeface="Arial" panose="020B0604020202020204" pitchFamily="34" charset="0"/>
              <a:buChar char="•"/>
            </a:pPr>
            <a:r>
              <a:rPr lang="en-US" sz="2400" dirty="0"/>
              <a:t>Use this as a landing page for your brand. Don’t be afraid to change it up occasionally.</a:t>
            </a:r>
            <a:br>
              <a:rPr lang="en-US" sz="2400" dirty="0"/>
            </a:br>
            <a:endParaRPr lang="en-US" sz="2400" dirty="0"/>
          </a:p>
          <a:p>
            <a:pPr marL="457200" indent="-457200">
              <a:buFont typeface="+mj-lt"/>
              <a:buAutoNum type="arabicPeriod"/>
            </a:pPr>
            <a:endParaRPr lang="en-US" sz="2400" dirty="0"/>
          </a:p>
        </p:txBody>
      </p:sp>
      <p:pic>
        <p:nvPicPr>
          <p:cNvPr id="5" name="Picture 4">
            <a:extLst>
              <a:ext uri="{FF2B5EF4-FFF2-40B4-BE49-F238E27FC236}">
                <a16:creationId xmlns:a16="http://schemas.microsoft.com/office/drawing/2014/main" id="{DA801278-1AE6-B077-9080-5ED0F6D269AE}"/>
              </a:ext>
            </a:extLst>
          </p:cNvPr>
          <p:cNvPicPr>
            <a:picLocks noChangeAspect="1"/>
          </p:cNvPicPr>
          <p:nvPr/>
        </p:nvPicPr>
        <p:blipFill>
          <a:blip r:embed="rId5"/>
          <a:stretch>
            <a:fillRect/>
          </a:stretch>
        </p:blipFill>
        <p:spPr>
          <a:xfrm>
            <a:off x="597327" y="1940560"/>
            <a:ext cx="4789585" cy="3410246"/>
          </a:xfrm>
          <a:prstGeom prst="rect">
            <a:avLst/>
          </a:prstGeom>
        </p:spPr>
      </p:pic>
    </p:spTree>
    <p:extLst>
      <p:ext uri="{BB962C8B-B14F-4D97-AF65-F5344CB8AC3E}">
        <p14:creationId xmlns:p14="http://schemas.microsoft.com/office/powerpoint/2010/main" val="1955220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2A6CCA-E6AD-BE49-E422-29A58BE23D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6E5B97-2036-225C-4C49-5731C21BD206}"/>
              </a:ext>
            </a:extLst>
          </p:cNvPr>
          <p:cNvSpPr>
            <a:spLocks noGrp="1"/>
          </p:cNvSpPr>
          <p:nvPr>
            <p:ph type="title"/>
          </p:nvPr>
        </p:nvSpPr>
        <p:spPr>
          <a:xfrm>
            <a:off x="0" y="293945"/>
            <a:ext cx="12191999" cy="1157614"/>
          </a:xfrm>
        </p:spPr>
        <p:txBody>
          <a:bodyPr>
            <a:normAutofit/>
          </a:bodyPr>
          <a:lstStyle/>
          <a:p>
            <a:pPr algn="ctr"/>
            <a:r>
              <a:rPr lang="en-US" dirty="0"/>
              <a:t>Blogging – DEMO!</a:t>
            </a:r>
          </a:p>
        </p:txBody>
      </p:sp>
      <p:pic>
        <p:nvPicPr>
          <p:cNvPr id="168" name="Graphic 167" descr="Blog with solid fill">
            <a:extLst>
              <a:ext uri="{FF2B5EF4-FFF2-40B4-BE49-F238E27FC236}">
                <a16:creationId xmlns:a16="http://schemas.microsoft.com/office/drawing/2014/main" id="{5222C2B2-35FB-B824-C2A5-3672D980186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pic>
        <p:nvPicPr>
          <p:cNvPr id="1026" name="Picture 2" descr="Demo Time - Imgflip">
            <a:extLst>
              <a:ext uri="{FF2B5EF4-FFF2-40B4-BE49-F238E27FC236}">
                <a16:creationId xmlns:a16="http://schemas.microsoft.com/office/drawing/2014/main" id="{30959C10-AFCB-7499-EC15-512F4CF0C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8142" y="1955800"/>
            <a:ext cx="3688668" cy="425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4DDC2E-D041-FB16-A86C-439A7B21E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109B3E-60D9-E888-108F-770DF35914EE}"/>
              </a:ext>
            </a:extLst>
          </p:cNvPr>
          <p:cNvSpPr>
            <a:spLocks noGrp="1"/>
          </p:cNvSpPr>
          <p:nvPr>
            <p:ph type="title"/>
          </p:nvPr>
        </p:nvSpPr>
        <p:spPr>
          <a:xfrm>
            <a:off x="0" y="293945"/>
            <a:ext cx="12191999" cy="1157614"/>
          </a:xfrm>
        </p:spPr>
        <p:txBody>
          <a:bodyPr>
            <a:normAutofit/>
          </a:bodyPr>
          <a:lstStyle/>
          <a:p>
            <a:pPr algn="r"/>
            <a:r>
              <a:rPr lang="en-US" dirty="0"/>
              <a:t>Speaking – Use </a:t>
            </a:r>
            <a:r>
              <a:rPr lang="en-US" dirty="0" err="1"/>
              <a:t>Sessionize</a:t>
            </a:r>
            <a:r>
              <a:rPr lang="en-US" dirty="0"/>
              <a:t> &amp; GitHub</a:t>
            </a:r>
          </a:p>
        </p:txBody>
      </p:sp>
      <p:pic>
        <p:nvPicPr>
          <p:cNvPr id="168" name="Graphic 167" descr="Teacher with solid fill">
            <a:extLst>
              <a:ext uri="{FF2B5EF4-FFF2-40B4-BE49-F238E27FC236}">
                <a16:creationId xmlns:a16="http://schemas.microsoft.com/office/drawing/2014/main" id="{9B34310D-C954-C8E3-70BC-B979C88694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359CCFE8-EE08-77A0-91F4-37602036ECE0}"/>
              </a:ext>
            </a:extLst>
          </p:cNvPr>
          <p:cNvSpPr txBox="1"/>
          <p:nvPr/>
        </p:nvSpPr>
        <p:spPr>
          <a:xfrm>
            <a:off x="5831839" y="1940560"/>
            <a:ext cx="6360159" cy="5693866"/>
          </a:xfrm>
          <a:prstGeom prst="rect">
            <a:avLst/>
          </a:prstGeom>
          <a:noFill/>
        </p:spPr>
        <p:txBody>
          <a:bodyPr wrap="square" rtlCol="0">
            <a:spAutoFit/>
          </a:bodyPr>
          <a:lstStyle/>
          <a:p>
            <a:pPr marL="342900" indent="-342900">
              <a:buFont typeface="Arial" panose="020B0604020202020204" pitchFamily="34" charset="0"/>
              <a:buChar char="•"/>
            </a:pPr>
            <a:r>
              <a:rPr lang="en-US" sz="2800" dirty="0"/>
              <a:t>Start rolling that Content Snowball! </a:t>
            </a:r>
            <a:br>
              <a:rPr lang="en-US" sz="2800" dirty="0"/>
            </a:br>
            <a:endParaRPr lang="en-US" sz="2800" dirty="0"/>
          </a:p>
          <a:p>
            <a:pPr marL="342900" indent="-342900">
              <a:buFont typeface="Arial" panose="020B0604020202020204" pitchFamily="34" charset="0"/>
              <a:buChar char="•"/>
            </a:pPr>
            <a:r>
              <a:rPr lang="en-US" sz="2800" dirty="0"/>
              <a:t>Blog draft = session draft</a:t>
            </a:r>
            <a:br>
              <a:rPr lang="en-US" sz="2800" dirty="0"/>
            </a:br>
            <a:endParaRPr lang="en-US" sz="2800" dirty="0"/>
          </a:p>
          <a:p>
            <a:pPr marL="342900" indent="-342900">
              <a:buFont typeface="Arial" panose="020B0604020202020204" pitchFamily="34" charset="0"/>
              <a:buChar char="•"/>
            </a:pPr>
            <a:r>
              <a:rPr lang="en-US" sz="2800" dirty="0"/>
              <a:t>Use </a:t>
            </a:r>
            <a:r>
              <a:rPr lang="en-US" sz="2800" dirty="0" err="1"/>
              <a:t>Sessionize</a:t>
            </a:r>
            <a:r>
              <a:rPr lang="en-US" sz="2800" dirty="0"/>
              <a:t> to document sessions and submit to events nearby</a:t>
            </a:r>
            <a:br>
              <a:rPr lang="en-US" sz="2800" dirty="0"/>
            </a:br>
            <a:endParaRPr lang="en-US" sz="2800" dirty="0"/>
          </a:p>
          <a:p>
            <a:pPr marL="342900" indent="-342900">
              <a:buFont typeface="Arial" panose="020B0604020202020204" pitchFamily="34" charset="0"/>
              <a:buChar char="•"/>
            </a:pPr>
            <a:r>
              <a:rPr lang="en-US" sz="2800" dirty="0"/>
              <a:t>Post your content on GitHub for people to </a:t>
            </a:r>
            <a:r>
              <a:rPr lang="en-US" sz="2800"/>
              <a:t>find later</a:t>
            </a:r>
            <a:br>
              <a:rPr lang="en-US" sz="2800" dirty="0"/>
            </a:br>
            <a:endParaRPr lang="en-US" sz="2800" dirty="0"/>
          </a:p>
          <a:p>
            <a:pPr marL="457200" indent="-457200">
              <a:buFont typeface="+mj-lt"/>
              <a:buAutoNum type="arabicPeriod"/>
            </a:pPr>
            <a:endParaRPr lang="en-US" sz="2800" dirty="0"/>
          </a:p>
        </p:txBody>
      </p:sp>
      <p:pic>
        <p:nvPicPr>
          <p:cNvPr id="5122" name="Picture 2" descr="Presenting in school - Imgflip">
            <a:extLst>
              <a:ext uri="{FF2B5EF4-FFF2-40B4-BE49-F238E27FC236}">
                <a16:creationId xmlns:a16="http://schemas.microsoft.com/office/drawing/2014/main" id="{257A90BD-7927-7106-0A13-01E6D34F5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9" y="1991679"/>
            <a:ext cx="5171148" cy="331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81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B029B-0076-0253-560A-79D53A4441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D8EDA7-3F75-4C41-94E9-BD8106D61F7F}"/>
              </a:ext>
            </a:extLst>
          </p:cNvPr>
          <p:cNvSpPr>
            <a:spLocks noGrp="1"/>
          </p:cNvSpPr>
          <p:nvPr>
            <p:ph type="title"/>
          </p:nvPr>
        </p:nvSpPr>
        <p:spPr>
          <a:xfrm>
            <a:off x="0" y="293945"/>
            <a:ext cx="12191999" cy="1157614"/>
          </a:xfrm>
        </p:spPr>
        <p:txBody>
          <a:bodyPr>
            <a:normAutofit/>
          </a:bodyPr>
          <a:lstStyle/>
          <a:p>
            <a:pPr algn="ctr"/>
            <a:r>
              <a:rPr lang="en-US" sz="3600" dirty="0"/>
              <a:t>Speaking – Accessibility Strategies</a:t>
            </a:r>
          </a:p>
        </p:txBody>
      </p:sp>
      <p:pic>
        <p:nvPicPr>
          <p:cNvPr id="168" name="Graphic 167" descr="Teacher with solid fill">
            <a:extLst>
              <a:ext uri="{FF2B5EF4-FFF2-40B4-BE49-F238E27FC236}">
                <a16:creationId xmlns:a16="http://schemas.microsoft.com/office/drawing/2014/main" id="{8C2F0045-3595-C517-95B4-89238B36B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F8DBB2C5-C4C3-1D98-F909-0488189616FD}"/>
              </a:ext>
            </a:extLst>
          </p:cNvPr>
          <p:cNvSpPr txBox="1"/>
          <p:nvPr/>
        </p:nvSpPr>
        <p:spPr>
          <a:xfrm>
            <a:off x="5831839" y="1940560"/>
            <a:ext cx="6360159"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a:t>Presenting – keep backgrounds light and text dark</a:t>
            </a:r>
            <a:br>
              <a:rPr lang="en-US" sz="2800" dirty="0"/>
            </a:br>
            <a:endParaRPr lang="en-US" sz="2800" dirty="0"/>
          </a:p>
          <a:p>
            <a:pPr marL="342900" indent="-342900">
              <a:buFont typeface="Arial" panose="020B0604020202020204" pitchFamily="34" charset="0"/>
              <a:buChar char="•"/>
            </a:pPr>
            <a:r>
              <a:rPr lang="en-US" sz="2800" dirty="0"/>
              <a:t>Use easy to read fonts and sizes </a:t>
            </a:r>
            <a:br>
              <a:rPr lang="en-US" sz="2800" dirty="0"/>
            </a:br>
            <a:endParaRPr lang="en-US" sz="2800" dirty="0"/>
          </a:p>
          <a:p>
            <a:pPr marL="342900" indent="-342900">
              <a:buFont typeface="Arial" panose="020B0604020202020204" pitchFamily="34" charset="0"/>
              <a:buChar char="•"/>
            </a:pPr>
            <a:r>
              <a:rPr lang="en-US" sz="2800" dirty="0"/>
              <a:t>Use ZoomIt.exe to make demos engaging and readable</a:t>
            </a:r>
            <a:br>
              <a:rPr lang="en-US" sz="2800" dirty="0"/>
            </a:br>
            <a:endParaRPr lang="en-US" sz="2800" dirty="0"/>
          </a:p>
          <a:p>
            <a:pPr marL="342900" indent="-342900">
              <a:buFont typeface="Arial" panose="020B0604020202020204" pitchFamily="34" charset="0"/>
              <a:buChar char="•"/>
            </a:pPr>
            <a:endParaRPr lang="en-US" sz="2800" dirty="0"/>
          </a:p>
        </p:txBody>
      </p:sp>
      <p:pic>
        <p:nvPicPr>
          <p:cNvPr id="4098" name="Picture 2" descr="4 Tips for Making Your Website Accessible | Aruma">
            <a:extLst>
              <a:ext uri="{FF2B5EF4-FFF2-40B4-BE49-F238E27FC236}">
                <a16:creationId xmlns:a16="http://schemas.microsoft.com/office/drawing/2014/main" id="{A895B9F9-EB2F-2543-55C6-6F54E873A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9" y="2040466"/>
            <a:ext cx="4925060" cy="328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2E824-C686-AACE-3C07-F145D88020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D6C192-90FA-1F21-EB21-832F78389CB0}"/>
              </a:ext>
            </a:extLst>
          </p:cNvPr>
          <p:cNvSpPr>
            <a:spLocks noGrp="1"/>
          </p:cNvSpPr>
          <p:nvPr>
            <p:ph type="title"/>
          </p:nvPr>
        </p:nvSpPr>
        <p:spPr>
          <a:xfrm>
            <a:off x="0" y="293945"/>
            <a:ext cx="12191999" cy="1157614"/>
          </a:xfrm>
        </p:spPr>
        <p:txBody>
          <a:bodyPr>
            <a:normAutofit/>
          </a:bodyPr>
          <a:lstStyle/>
          <a:p>
            <a:pPr algn="ctr"/>
            <a:r>
              <a:rPr lang="en-US" sz="4000" dirty="0"/>
              <a:t>Speaking – Talking Strategies</a:t>
            </a:r>
          </a:p>
        </p:txBody>
      </p:sp>
      <p:pic>
        <p:nvPicPr>
          <p:cNvPr id="168" name="Graphic 167" descr="Teacher with solid fill">
            <a:extLst>
              <a:ext uri="{FF2B5EF4-FFF2-40B4-BE49-F238E27FC236}">
                <a16:creationId xmlns:a16="http://schemas.microsoft.com/office/drawing/2014/main" id="{073D6175-A99D-5207-9ACD-61F30763236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D9A8FE17-36EE-CF26-3096-9B2D546F40D4}"/>
              </a:ext>
            </a:extLst>
          </p:cNvPr>
          <p:cNvSpPr txBox="1"/>
          <p:nvPr/>
        </p:nvSpPr>
        <p:spPr>
          <a:xfrm>
            <a:off x="5831841" y="1976120"/>
            <a:ext cx="6360159"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talking scaffolds</a:t>
            </a:r>
            <a:br>
              <a:rPr lang="en-US" sz="2400" dirty="0"/>
            </a:br>
            <a:r>
              <a:rPr lang="en-US" sz="2400" dirty="0"/>
              <a:t>Problem &gt; Path &gt; Payoff</a:t>
            </a:r>
            <a:br>
              <a:rPr lang="en-US" sz="2400" dirty="0"/>
            </a:br>
            <a:endParaRPr lang="en-US" sz="2400" dirty="0"/>
          </a:p>
          <a:p>
            <a:pPr marL="342900" indent="-342900">
              <a:buFont typeface="Arial" panose="020B0604020202020204" pitchFamily="34" charset="0"/>
              <a:buChar char="•"/>
            </a:pPr>
            <a:r>
              <a:rPr lang="en-US" sz="2400" dirty="0"/>
              <a:t>Tell a story or two</a:t>
            </a:r>
            <a:br>
              <a:rPr lang="en-US" sz="2400" dirty="0"/>
            </a:br>
            <a:endParaRPr lang="en-US" sz="2400" dirty="0"/>
          </a:p>
          <a:p>
            <a:pPr marL="342900" indent="-342900">
              <a:buFont typeface="Arial" panose="020B0604020202020204" pitchFamily="34" charset="0"/>
              <a:buChar char="•"/>
            </a:pPr>
            <a:r>
              <a:rPr lang="en-US" sz="2400" dirty="0"/>
              <a:t>Leave time for questions (don’t be afraid, they are a good sign)</a:t>
            </a:r>
            <a:br>
              <a:rPr lang="en-US" sz="2400" dirty="0"/>
            </a:br>
            <a:endParaRPr lang="en-US" sz="2400" dirty="0"/>
          </a:p>
          <a:p>
            <a:pPr marL="342900" indent="-342900">
              <a:buFont typeface="Arial" panose="020B0604020202020204" pitchFamily="34" charset="0"/>
              <a:buChar char="•"/>
            </a:pPr>
            <a:r>
              <a:rPr lang="en-US" sz="2400" dirty="0"/>
              <a:t>Get excited!</a:t>
            </a:r>
            <a:br>
              <a:rPr lang="en-US" sz="2400" dirty="0"/>
            </a:br>
            <a:endParaRPr lang="en-US" sz="2400" dirty="0"/>
          </a:p>
          <a:p>
            <a:pPr marL="342900" indent="-342900">
              <a:buFont typeface="Arial" panose="020B0604020202020204" pitchFamily="34" charset="0"/>
              <a:buChar char="•"/>
            </a:pPr>
            <a:r>
              <a:rPr lang="en-US" sz="2400" dirty="0"/>
              <a:t>Don’t worry if someone walks out, it happens and it’s scary but it’s more than survivable</a:t>
            </a:r>
          </a:p>
          <a:p>
            <a:pPr marL="342900" indent="-34290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9D038B17-B5F2-CAEC-DC61-53E90B2F3137}"/>
              </a:ext>
            </a:extLst>
          </p:cNvPr>
          <p:cNvPicPr>
            <a:picLocks noChangeAspect="1"/>
          </p:cNvPicPr>
          <p:nvPr/>
        </p:nvPicPr>
        <p:blipFill>
          <a:blip r:embed="rId5"/>
          <a:stretch>
            <a:fillRect/>
          </a:stretch>
        </p:blipFill>
        <p:spPr>
          <a:xfrm>
            <a:off x="1087120" y="1976120"/>
            <a:ext cx="3917459" cy="4253241"/>
          </a:xfrm>
          <a:prstGeom prst="rect">
            <a:avLst/>
          </a:prstGeom>
        </p:spPr>
      </p:pic>
    </p:spTree>
    <p:extLst>
      <p:ext uri="{BB962C8B-B14F-4D97-AF65-F5344CB8AC3E}">
        <p14:creationId xmlns:p14="http://schemas.microsoft.com/office/powerpoint/2010/main" val="377256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6CEFB5-6B33-0CA3-4787-5C6E246A7D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084F83-C8CE-73FD-6572-D5A068097E97}"/>
              </a:ext>
            </a:extLst>
          </p:cNvPr>
          <p:cNvSpPr>
            <a:spLocks noGrp="1"/>
          </p:cNvSpPr>
          <p:nvPr>
            <p:ph type="title"/>
          </p:nvPr>
        </p:nvSpPr>
        <p:spPr>
          <a:xfrm>
            <a:off x="0" y="293945"/>
            <a:ext cx="12191999" cy="1157614"/>
          </a:xfrm>
        </p:spPr>
        <p:txBody>
          <a:bodyPr>
            <a:normAutofit/>
          </a:bodyPr>
          <a:lstStyle/>
          <a:p>
            <a:pPr algn="r"/>
            <a:r>
              <a:rPr lang="en-US" sz="3600" dirty="0"/>
              <a:t>Speaking – Talking Strategies Continued</a:t>
            </a:r>
          </a:p>
        </p:txBody>
      </p:sp>
      <p:pic>
        <p:nvPicPr>
          <p:cNvPr id="168" name="Graphic 167" descr="Teacher with solid fill">
            <a:extLst>
              <a:ext uri="{FF2B5EF4-FFF2-40B4-BE49-F238E27FC236}">
                <a16:creationId xmlns:a16="http://schemas.microsoft.com/office/drawing/2014/main" id="{7C2CB29C-AE63-30FF-3FC7-20088775911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0A87E7DB-F669-8D1F-8646-583FD0A60740}"/>
              </a:ext>
            </a:extLst>
          </p:cNvPr>
          <p:cNvSpPr txBox="1"/>
          <p:nvPr/>
        </p:nvSpPr>
        <p:spPr>
          <a:xfrm>
            <a:off x="5831841" y="1976120"/>
            <a:ext cx="6360159"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Wear comfy shoes </a:t>
            </a:r>
            <a:r>
              <a:rPr lang="en-US" sz="2400" dirty="0">
                <a:sym typeface="Wingdings" panose="05000000000000000000" pitchFamily="2" charset="2"/>
              </a:rPr>
              <a:t>and something you won’t fidget with when you’re nervous</a:t>
            </a:r>
            <a:br>
              <a:rPr lang="en-US" sz="2400" dirty="0"/>
            </a:br>
            <a:endParaRPr lang="en-US" sz="2400" dirty="0"/>
          </a:p>
          <a:p>
            <a:pPr marL="342900" indent="-342900">
              <a:buFont typeface="Arial" panose="020B0604020202020204" pitchFamily="34" charset="0"/>
              <a:buChar char="•"/>
            </a:pPr>
            <a:r>
              <a:rPr lang="en-US" sz="2400" dirty="0"/>
              <a:t>Know yourself – do you get sweaty when nervous? Anxious pacing? Dry mouth? Prep for that feeling</a:t>
            </a:r>
            <a:br>
              <a:rPr lang="en-US" sz="2400" dirty="0"/>
            </a:br>
            <a:endParaRPr lang="en-US" sz="2400" dirty="0"/>
          </a:p>
          <a:p>
            <a:pPr marL="342900" indent="-342900">
              <a:buFont typeface="Arial" panose="020B0604020202020204" pitchFamily="34" charset="0"/>
              <a:buChar char="•"/>
            </a:pPr>
            <a:r>
              <a:rPr lang="en-US" sz="2400" dirty="0"/>
              <a:t>Being nervous is a good sign</a:t>
            </a:r>
            <a:br>
              <a:rPr lang="en-US" sz="2400" dirty="0"/>
            </a:br>
            <a:endParaRPr lang="en-US" sz="2400" dirty="0"/>
          </a:p>
          <a:p>
            <a:pPr marL="342900" indent="-342900">
              <a:buFont typeface="Arial" panose="020B0604020202020204" pitchFamily="34" charset="0"/>
              <a:buChar char="•"/>
            </a:pPr>
            <a:r>
              <a:rPr lang="en-US" sz="2400" dirty="0"/>
              <a:t>Never forget your laptop charger and adapters if needed</a:t>
            </a:r>
            <a:br>
              <a:rPr lang="en-US" sz="2400" dirty="0"/>
            </a:br>
            <a:endParaRPr lang="en-US" sz="2400" dirty="0"/>
          </a:p>
          <a:p>
            <a:pPr marL="342900" indent="-342900">
              <a:buFont typeface="Arial" panose="020B0604020202020204" pitchFamily="34" charset="0"/>
              <a:buChar char="•"/>
            </a:pPr>
            <a:endParaRPr lang="en-US" sz="2400" dirty="0"/>
          </a:p>
        </p:txBody>
      </p:sp>
      <p:pic>
        <p:nvPicPr>
          <p:cNvPr id="7170" name="Picture 2" descr="15 Top Nervous Meme Images Photos &amp; Jokes | QuotesBae">
            <a:extLst>
              <a:ext uri="{FF2B5EF4-FFF2-40B4-BE49-F238E27FC236}">
                <a16:creationId xmlns:a16="http://schemas.microsoft.com/office/drawing/2014/main" id="{38A6B3CD-1647-A354-1B85-F8870D2AEEA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7080" y="2125588"/>
            <a:ext cx="4841240" cy="27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7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A64CF-8276-6D72-D8E4-B6D1BB9BED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1C15CC-21ED-40CB-7E8B-039EF4AE3842}"/>
              </a:ext>
            </a:extLst>
          </p:cNvPr>
          <p:cNvSpPr>
            <a:spLocks noGrp="1"/>
          </p:cNvSpPr>
          <p:nvPr>
            <p:ph type="title"/>
          </p:nvPr>
        </p:nvSpPr>
        <p:spPr>
          <a:xfrm>
            <a:off x="0" y="293945"/>
            <a:ext cx="12191999" cy="1157614"/>
          </a:xfrm>
        </p:spPr>
        <p:txBody>
          <a:bodyPr>
            <a:normAutofit/>
          </a:bodyPr>
          <a:lstStyle/>
          <a:p>
            <a:pPr algn="ctr"/>
            <a:r>
              <a:rPr lang="en-US" sz="4000" dirty="0"/>
              <a:t>Speaking – DEMO!</a:t>
            </a:r>
          </a:p>
        </p:txBody>
      </p:sp>
      <p:pic>
        <p:nvPicPr>
          <p:cNvPr id="168" name="Graphic 167" descr="Teacher with solid fill">
            <a:extLst>
              <a:ext uri="{FF2B5EF4-FFF2-40B4-BE49-F238E27FC236}">
                <a16:creationId xmlns:a16="http://schemas.microsoft.com/office/drawing/2014/main" id="{988B3FC1-F0FB-FB5A-0F5B-14B4924E3E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pic>
        <p:nvPicPr>
          <p:cNvPr id="5" name="Picture 4">
            <a:extLst>
              <a:ext uri="{FF2B5EF4-FFF2-40B4-BE49-F238E27FC236}">
                <a16:creationId xmlns:a16="http://schemas.microsoft.com/office/drawing/2014/main" id="{CBCC4616-9346-19D7-ED95-6CD22F647867}"/>
              </a:ext>
            </a:extLst>
          </p:cNvPr>
          <p:cNvPicPr>
            <a:picLocks noChangeAspect="1"/>
          </p:cNvPicPr>
          <p:nvPr/>
        </p:nvPicPr>
        <p:blipFill>
          <a:blip r:embed="rId5"/>
          <a:stretch>
            <a:fillRect/>
          </a:stretch>
        </p:blipFill>
        <p:spPr>
          <a:xfrm>
            <a:off x="2321560" y="1809623"/>
            <a:ext cx="6765509" cy="3876179"/>
          </a:xfrm>
          <a:prstGeom prst="rect">
            <a:avLst/>
          </a:prstGeom>
        </p:spPr>
      </p:pic>
    </p:spTree>
    <p:extLst>
      <p:ext uri="{BB962C8B-B14F-4D97-AF65-F5344CB8AC3E}">
        <p14:creationId xmlns:p14="http://schemas.microsoft.com/office/powerpoint/2010/main" val="405174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5435144" cy="1283255"/>
          </a:xfrm>
        </p:spPr>
        <p:txBody>
          <a:bodyPr>
            <a:normAutofit fontScale="90000"/>
          </a:bodyPr>
          <a:lstStyle/>
          <a:p>
            <a:r>
              <a:rPr lang="en-US" dirty="0"/>
              <a:t>About Me ~ Kristyna Ferris</a:t>
            </a:r>
          </a:p>
        </p:txBody>
      </p:sp>
      <p:pic>
        <p:nvPicPr>
          <p:cNvPr id="7" name="Picture 6">
            <a:extLst>
              <a:ext uri="{FF2B5EF4-FFF2-40B4-BE49-F238E27FC236}">
                <a16:creationId xmlns:a16="http://schemas.microsoft.com/office/drawing/2014/main" id="{46806B51-3439-9831-D29B-A4B1640509ED}"/>
              </a:ext>
            </a:extLst>
          </p:cNvPr>
          <p:cNvPicPr>
            <a:picLocks noChangeAspect="1"/>
          </p:cNvPicPr>
          <p:nvPr/>
        </p:nvPicPr>
        <p:blipFill>
          <a:blip r:embed="rId2"/>
          <a:srcRect l="5406" r="5406"/>
          <a:stretch/>
        </p:blipFill>
        <p:spPr>
          <a:xfrm>
            <a:off x="458525" y="857692"/>
            <a:ext cx="4478416" cy="5021284"/>
          </a:xfrm>
          <a:prstGeom prst="rect">
            <a:avLst/>
          </a:prstGeom>
          <a:ln>
            <a:noFill/>
          </a:ln>
          <a:effectLst>
            <a:outerShdw blurRad="190500" algn="tl" rotWithShape="0">
              <a:srgbClr val="000000">
                <a:alpha val="70000"/>
              </a:srgbClr>
            </a:outerShdw>
          </a:effectLst>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109160" y="1873905"/>
            <a:ext cx="7048670" cy="4898684"/>
          </a:xfrm>
        </p:spPr>
        <p:txBody>
          <a:bodyPr>
            <a:normAutofit fontScale="85000" lnSpcReduction="10000"/>
          </a:bodyPr>
          <a:lstStyle/>
          <a:p>
            <a:pPr marL="0" indent="0">
              <a:lnSpc>
                <a:spcPct val="160000"/>
              </a:lnSpc>
              <a:buNone/>
            </a:pPr>
            <a:r>
              <a:rPr lang="en-US" sz="2100" dirty="0"/>
              <a:t>Microsoft MVP, Data Platform &amp; Fabric</a:t>
            </a:r>
            <a:br>
              <a:rPr lang="en-US" sz="2100" dirty="0"/>
            </a:br>
            <a:r>
              <a:rPr lang="en-US" sz="2100" dirty="0"/>
              <a:t>Solution Architect, P3 Adaptive</a:t>
            </a:r>
            <a:br>
              <a:rPr lang="en-US" sz="2100" dirty="0"/>
            </a:br>
            <a:r>
              <a:rPr lang="en-US" sz="2100" dirty="0"/>
              <a:t>Lexington Data Tech Group co-organizer </a:t>
            </a:r>
            <a:br>
              <a:rPr lang="en-US" sz="2100" dirty="0"/>
            </a:br>
            <a:r>
              <a:rPr lang="en-US" sz="2100" dirty="0" err="1"/>
              <a:t>DataOnWheels</a:t>
            </a:r>
            <a:r>
              <a:rPr lang="en-US" sz="2100" dirty="0"/>
              <a:t> Author</a:t>
            </a:r>
          </a:p>
          <a:p>
            <a:pPr marL="0" indent="0">
              <a:lnSpc>
                <a:spcPct val="160000"/>
              </a:lnSpc>
              <a:buNone/>
            </a:pPr>
            <a:r>
              <a:rPr lang="en-US" sz="2000" b="1" dirty="0"/>
              <a:t>Blog </a:t>
            </a:r>
          </a:p>
          <a:p>
            <a:pPr marL="0" indent="0">
              <a:lnSpc>
                <a:spcPct val="120000"/>
              </a:lnSpc>
              <a:buNone/>
            </a:pPr>
            <a:r>
              <a:rPr lang="en-US" sz="2000" dirty="0">
                <a:hlinkClick r:id="rId3">
                  <a:extLst>
                    <a:ext uri="{A12FA001-AC4F-418D-AE19-62706E023703}">
                      <ahyp:hlinkClr xmlns:ahyp="http://schemas.microsoft.com/office/drawing/2018/hyperlinkcolor" val="tx"/>
                    </a:ext>
                  </a:extLst>
                </a:hlinkClick>
              </a:rPr>
              <a:t>https://dataonwheels.wordpress.com/</a:t>
            </a:r>
            <a:br>
              <a:rPr lang="en-US" sz="2000" dirty="0"/>
            </a:br>
            <a:br>
              <a:rPr lang="en-US" sz="2000" dirty="0"/>
            </a:br>
            <a:r>
              <a:rPr lang="en-US" sz="2000" b="1" dirty="0"/>
              <a:t>LinkedIn </a:t>
            </a:r>
          </a:p>
          <a:p>
            <a:pPr marL="0" indent="0">
              <a:lnSpc>
                <a:spcPct val="120000"/>
              </a:lnSpc>
              <a:buNone/>
            </a:pPr>
            <a:r>
              <a:rPr lang="en-US" sz="2000" b="0" i="0" dirty="0">
                <a:effectLst/>
                <a:hlinkClick r:id="rId4">
                  <a:extLst>
                    <a:ext uri="{A12FA001-AC4F-418D-AE19-62706E023703}">
                      <ahyp:hlinkClr xmlns:ahyp="http://schemas.microsoft.com/office/drawing/2018/hyperlinkcolor" val="tx"/>
                    </a:ext>
                  </a:extLst>
                </a:hlinkClick>
              </a:rPr>
              <a:t>https://www.linkedin.com/in/kristyna-ferris-dataonwheels/</a:t>
            </a:r>
            <a:br>
              <a:rPr lang="en-US" sz="2000" b="0" i="0" dirty="0">
                <a:effectLst/>
              </a:rPr>
            </a:br>
            <a:endParaRPr lang="en-US" sz="2000" dirty="0"/>
          </a:p>
          <a:p>
            <a:pPr marL="0" indent="0">
              <a:lnSpc>
                <a:spcPct val="120000"/>
              </a:lnSpc>
              <a:buNone/>
            </a:pPr>
            <a:r>
              <a:rPr lang="en-US" sz="2000" b="1" dirty="0"/>
              <a:t>Twitter &amp; Bluesky </a:t>
            </a:r>
          </a:p>
          <a:p>
            <a:pPr marL="0" indent="0">
              <a:lnSpc>
                <a:spcPct val="120000"/>
              </a:lnSpc>
              <a:buNone/>
            </a:pPr>
            <a:r>
              <a:rPr lang="en-US" sz="2000" dirty="0"/>
              <a:t>@data_dragoness</a:t>
            </a:r>
          </a:p>
        </p:txBody>
      </p:sp>
    </p:spTree>
    <p:extLst>
      <p:ext uri="{BB962C8B-B14F-4D97-AF65-F5344CB8AC3E}">
        <p14:creationId xmlns:p14="http://schemas.microsoft.com/office/powerpoint/2010/main" val="118755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02199A-FB10-744F-6888-AE1B633035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DCC7AA-E429-FCC5-0825-5B48571FD680}"/>
              </a:ext>
            </a:extLst>
          </p:cNvPr>
          <p:cNvSpPr>
            <a:spLocks noGrp="1"/>
          </p:cNvSpPr>
          <p:nvPr>
            <p:ph type="title"/>
          </p:nvPr>
        </p:nvSpPr>
        <p:spPr>
          <a:xfrm>
            <a:off x="0" y="293945"/>
            <a:ext cx="12191999" cy="1157614"/>
          </a:xfrm>
        </p:spPr>
        <p:txBody>
          <a:bodyPr>
            <a:normAutofit/>
          </a:bodyPr>
          <a:lstStyle/>
          <a:p>
            <a:pPr algn="ctr"/>
            <a:r>
              <a:rPr lang="en-US" sz="4000" dirty="0"/>
              <a:t>Sneaky Success Killers</a:t>
            </a:r>
          </a:p>
        </p:txBody>
      </p:sp>
      <p:pic>
        <p:nvPicPr>
          <p:cNvPr id="168" name="Graphic 167" descr="Wilting Pot Plant with solid fill">
            <a:extLst>
              <a:ext uri="{FF2B5EF4-FFF2-40B4-BE49-F238E27FC236}">
                <a16:creationId xmlns:a16="http://schemas.microsoft.com/office/drawing/2014/main" id="{05D80966-33BF-6EDD-15B0-31FCAEA934D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9279" y="537159"/>
            <a:ext cx="914400" cy="914400"/>
          </a:xfrm>
          <a:prstGeom prst="rect">
            <a:avLst/>
          </a:prstGeom>
        </p:spPr>
      </p:pic>
      <p:sp>
        <p:nvSpPr>
          <p:cNvPr id="3" name="TextBox 2">
            <a:extLst>
              <a:ext uri="{FF2B5EF4-FFF2-40B4-BE49-F238E27FC236}">
                <a16:creationId xmlns:a16="http://schemas.microsoft.com/office/drawing/2014/main" id="{78B5AEF1-30DD-D256-8F43-D733BBAAC24E}"/>
              </a:ext>
            </a:extLst>
          </p:cNvPr>
          <p:cNvSpPr txBox="1"/>
          <p:nvPr/>
        </p:nvSpPr>
        <p:spPr>
          <a:xfrm>
            <a:off x="5831840" y="1935480"/>
            <a:ext cx="6360159"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Getting buried in the views/attendees</a:t>
            </a:r>
            <a:br>
              <a:rPr lang="en-US" sz="2400" dirty="0"/>
            </a:br>
            <a:endParaRPr lang="en-US" sz="2400" dirty="0"/>
          </a:p>
          <a:p>
            <a:pPr marL="342900" indent="-342900">
              <a:buFont typeface="Arial" panose="020B0604020202020204" pitchFamily="34" charset="0"/>
              <a:buChar char="•"/>
            </a:pPr>
            <a:r>
              <a:rPr lang="en-US" sz="2400" dirty="0"/>
              <a:t>Trying to sound like someone else</a:t>
            </a:r>
            <a:br>
              <a:rPr lang="en-US" sz="2400" dirty="0"/>
            </a:br>
            <a:endParaRPr lang="en-US" sz="2400" dirty="0"/>
          </a:p>
          <a:p>
            <a:pPr marL="342900" indent="-342900">
              <a:buFont typeface="Arial" panose="020B0604020202020204" pitchFamily="34" charset="0"/>
              <a:buChar char="•"/>
            </a:pPr>
            <a:r>
              <a:rPr lang="en-US" sz="2400" dirty="0"/>
              <a:t>Waiting for perfect</a:t>
            </a:r>
            <a:br>
              <a:rPr lang="en-US" sz="2400" dirty="0"/>
            </a:br>
            <a:endParaRPr lang="en-US" sz="2400" dirty="0"/>
          </a:p>
          <a:p>
            <a:pPr marL="342900" indent="-342900">
              <a:buFont typeface="Arial" panose="020B0604020202020204" pitchFamily="34" charset="0"/>
              <a:buChar char="•"/>
            </a:pPr>
            <a:r>
              <a:rPr lang="en-US" sz="2400" dirty="0"/>
              <a:t>Focusing too much on tools rather than problems</a:t>
            </a:r>
            <a:br>
              <a:rPr lang="en-US" sz="2400" dirty="0"/>
            </a:br>
            <a:endParaRPr lang="en-US" sz="2400" dirty="0"/>
          </a:p>
          <a:p>
            <a:pPr marL="342900" indent="-342900">
              <a:buFont typeface="Arial" panose="020B0604020202020204" pitchFamily="34" charset="0"/>
              <a:buChar char="•"/>
            </a:pPr>
            <a:r>
              <a:rPr lang="en-US" sz="2400" dirty="0"/>
              <a:t>Fear of criticism</a:t>
            </a:r>
          </a:p>
          <a:p>
            <a:pPr marL="342900" indent="-342900">
              <a:buFont typeface="Arial" panose="020B0604020202020204" pitchFamily="34" charset="0"/>
              <a:buChar char="•"/>
            </a:pPr>
            <a:endParaRPr lang="en-US" sz="2400" dirty="0"/>
          </a:p>
        </p:txBody>
      </p:sp>
      <p:pic>
        <p:nvPicPr>
          <p:cNvPr id="8" name="Picture 7">
            <a:extLst>
              <a:ext uri="{FF2B5EF4-FFF2-40B4-BE49-F238E27FC236}">
                <a16:creationId xmlns:a16="http://schemas.microsoft.com/office/drawing/2014/main" id="{FB80BDB9-16BF-E6ED-3983-C00788F962D7}"/>
              </a:ext>
            </a:extLst>
          </p:cNvPr>
          <p:cNvPicPr>
            <a:picLocks noChangeAspect="1"/>
          </p:cNvPicPr>
          <p:nvPr/>
        </p:nvPicPr>
        <p:blipFill>
          <a:blip r:embed="rId5"/>
          <a:stretch>
            <a:fillRect/>
          </a:stretch>
        </p:blipFill>
        <p:spPr>
          <a:xfrm>
            <a:off x="608115" y="2035666"/>
            <a:ext cx="4961050" cy="3314987"/>
          </a:xfrm>
          <a:prstGeom prst="rect">
            <a:avLst/>
          </a:prstGeom>
        </p:spPr>
      </p:pic>
    </p:spTree>
    <p:extLst>
      <p:ext uri="{BB962C8B-B14F-4D97-AF65-F5344CB8AC3E}">
        <p14:creationId xmlns:p14="http://schemas.microsoft.com/office/powerpoint/2010/main" val="92052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9C0A20-16AC-DF43-B9EC-680521AB64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ADCAA-10B1-BE46-FDF7-F921D4EF268E}"/>
              </a:ext>
            </a:extLst>
          </p:cNvPr>
          <p:cNvSpPr>
            <a:spLocks noGrp="1"/>
          </p:cNvSpPr>
          <p:nvPr>
            <p:ph type="title"/>
          </p:nvPr>
        </p:nvSpPr>
        <p:spPr>
          <a:xfrm>
            <a:off x="0" y="293945"/>
            <a:ext cx="12191999" cy="1157614"/>
          </a:xfrm>
        </p:spPr>
        <p:txBody>
          <a:bodyPr>
            <a:normAutofit/>
          </a:bodyPr>
          <a:lstStyle/>
          <a:p>
            <a:pPr algn="ctr"/>
            <a:r>
              <a:rPr lang="en-US" sz="4000" dirty="0"/>
              <a:t>Tracking Success Successfully</a:t>
            </a:r>
          </a:p>
        </p:txBody>
      </p:sp>
      <p:pic>
        <p:nvPicPr>
          <p:cNvPr id="168" name="Graphic 167" descr="Trophy with solid fill">
            <a:extLst>
              <a:ext uri="{FF2B5EF4-FFF2-40B4-BE49-F238E27FC236}">
                <a16:creationId xmlns:a16="http://schemas.microsoft.com/office/drawing/2014/main" id="{2C333D17-EA50-DFF8-7160-EF1E02E7BC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2930DB01-9B31-1687-7523-A3A17907B7C5}"/>
              </a:ext>
            </a:extLst>
          </p:cNvPr>
          <p:cNvSpPr txBox="1"/>
          <p:nvPr/>
        </p:nvSpPr>
        <p:spPr>
          <a:xfrm>
            <a:off x="5831841" y="1976120"/>
            <a:ext cx="6360159" cy="4524315"/>
          </a:xfrm>
          <a:prstGeom prst="rect">
            <a:avLst/>
          </a:prstGeom>
          <a:noFill/>
        </p:spPr>
        <p:txBody>
          <a:bodyPr wrap="square" rtlCol="0">
            <a:spAutoFit/>
          </a:bodyPr>
          <a:lstStyle/>
          <a:p>
            <a:r>
              <a:rPr lang="en-US" sz="2400" dirty="0"/>
              <a:t>Key Metrics:</a:t>
            </a:r>
            <a:br>
              <a:rPr lang="en-US" sz="2400" dirty="0"/>
            </a:br>
            <a:endParaRPr lang="en-US" sz="2400" dirty="0"/>
          </a:p>
          <a:p>
            <a:pPr marL="342900" indent="-342900">
              <a:buFont typeface="Arial" panose="020B0604020202020204" pitchFamily="34" charset="0"/>
              <a:buChar char="•"/>
            </a:pPr>
            <a:r>
              <a:rPr lang="en-US" sz="2400" dirty="0"/>
              <a:t>Consistency</a:t>
            </a:r>
            <a:br>
              <a:rPr lang="en-US" sz="2400" dirty="0"/>
            </a:br>
            <a:endParaRPr lang="en-US" sz="2400" dirty="0"/>
          </a:p>
          <a:p>
            <a:pPr marL="342900" indent="-342900">
              <a:buFont typeface="Arial" panose="020B0604020202020204" pitchFamily="34" charset="0"/>
              <a:buChar char="•"/>
            </a:pPr>
            <a:r>
              <a:rPr lang="en-US" sz="2400" dirty="0"/>
              <a:t>Submissions</a:t>
            </a:r>
            <a:br>
              <a:rPr lang="en-US" sz="2400" dirty="0"/>
            </a:br>
            <a:endParaRPr lang="en-US" sz="2400" dirty="0"/>
          </a:p>
          <a:p>
            <a:pPr marL="342900" indent="-342900">
              <a:buFont typeface="Arial" panose="020B0604020202020204" pitchFamily="34" charset="0"/>
              <a:buChar char="•"/>
            </a:pPr>
            <a:r>
              <a:rPr lang="en-US" sz="2400" dirty="0"/>
              <a:t>New Connections</a:t>
            </a:r>
            <a:br>
              <a:rPr lang="en-US" sz="2400" dirty="0"/>
            </a:br>
            <a:endParaRPr lang="en-US" sz="2400" dirty="0"/>
          </a:p>
          <a:p>
            <a:pPr marL="342900" indent="-342900">
              <a:buFont typeface="Arial" panose="020B0604020202020204" pitchFamily="34" charset="0"/>
              <a:buChar char="•"/>
            </a:pPr>
            <a:r>
              <a:rPr lang="en-US" sz="2400" dirty="0"/>
              <a:t>Posts/Month</a:t>
            </a:r>
            <a:br>
              <a:rPr lang="en-US" sz="2400" dirty="0"/>
            </a:br>
            <a:endParaRPr lang="en-US" sz="2400" dirty="0"/>
          </a:p>
          <a:p>
            <a:pPr marL="342900" indent="-342900">
              <a:buFont typeface="Arial" panose="020B0604020202020204" pitchFamily="34" charset="0"/>
              <a:buChar char="•"/>
            </a:pPr>
            <a:r>
              <a:rPr lang="en-US" sz="2400" dirty="0"/>
              <a:t>Submissions/Year</a:t>
            </a:r>
          </a:p>
          <a:p>
            <a:pPr marL="342900" indent="-342900">
              <a:buFont typeface="Arial" panose="020B0604020202020204" pitchFamily="34" charset="0"/>
              <a:buChar char="•"/>
            </a:pPr>
            <a:endParaRPr lang="en-US" sz="2400" dirty="0"/>
          </a:p>
        </p:txBody>
      </p:sp>
      <p:pic>
        <p:nvPicPr>
          <p:cNvPr id="6146" name="Picture 2" descr="71 Funny Congratulations Memes to Celebrate Success">
            <a:extLst>
              <a:ext uri="{FF2B5EF4-FFF2-40B4-BE49-F238E27FC236}">
                <a16:creationId xmlns:a16="http://schemas.microsoft.com/office/drawing/2014/main" id="{3940A81A-FB22-014C-A9D4-054A4107A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103" y="1842075"/>
            <a:ext cx="4150469" cy="465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0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9787-8F77-2DFC-DB0D-CC71B9FA3E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447C29-A3AB-2142-CAE6-3683A512DDB0}"/>
              </a:ext>
            </a:extLst>
          </p:cNvPr>
          <p:cNvPicPr>
            <a:picLocks noChangeAspect="1"/>
          </p:cNvPicPr>
          <p:nvPr/>
        </p:nvPicPr>
        <p:blipFill>
          <a:blip r:embed="rId3"/>
          <a:stretch>
            <a:fillRect/>
          </a:stretch>
        </p:blipFill>
        <p:spPr>
          <a:xfrm>
            <a:off x="4356289" y="1913467"/>
            <a:ext cx="3594700" cy="4459926"/>
          </a:xfrm>
          <a:prstGeom prst="rect">
            <a:avLst/>
          </a:prstGeom>
        </p:spPr>
      </p:pic>
      <p:sp>
        <p:nvSpPr>
          <p:cNvPr id="8" name="Title 1">
            <a:extLst>
              <a:ext uri="{FF2B5EF4-FFF2-40B4-BE49-F238E27FC236}">
                <a16:creationId xmlns:a16="http://schemas.microsoft.com/office/drawing/2014/main" id="{4C5BD97D-5FDB-3327-ED46-A8A8222E2FC4}"/>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Questions?</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2265447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Autofit/>
          </a:bodyPr>
          <a:lstStyle/>
          <a:p>
            <a:r>
              <a:rPr lang="en-US" sz="3200"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1430074392"/>
              </p:ext>
            </p:extLst>
          </p:nvPr>
        </p:nvGraphicFramePr>
        <p:xfrm>
          <a:off x="4466024" y="1430431"/>
          <a:ext cx="7601596" cy="5208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F9368141-E5EF-4BB5-7A12-57480E4EC457}"/>
              </a:ext>
            </a:extLst>
          </p:cNvPr>
          <p:cNvPicPr>
            <a:picLocks noChangeAspect="1"/>
          </p:cNvPicPr>
          <p:nvPr/>
        </p:nvPicPr>
        <p:blipFill>
          <a:blip r:embed="rId8"/>
          <a:stretch>
            <a:fillRect/>
          </a:stretch>
        </p:blipFill>
        <p:spPr>
          <a:xfrm>
            <a:off x="1096766" y="2789135"/>
            <a:ext cx="2560833" cy="2560833"/>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1778C0-5B97-2647-60C1-28A4E38F94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158173-FC45-EDC2-BDB0-FA5A218B1902}"/>
              </a:ext>
            </a:extLst>
          </p:cNvPr>
          <p:cNvSpPr>
            <a:spLocks noGrp="1"/>
          </p:cNvSpPr>
          <p:nvPr>
            <p:ph type="title"/>
          </p:nvPr>
        </p:nvSpPr>
        <p:spPr>
          <a:xfrm>
            <a:off x="0" y="293945"/>
            <a:ext cx="12191999" cy="1157614"/>
          </a:xfrm>
        </p:spPr>
        <p:txBody>
          <a:bodyPr>
            <a:normAutofit/>
          </a:bodyPr>
          <a:lstStyle/>
          <a:p>
            <a:pPr algn="ctr"/>
            <a:r>
              <a:rPr lang="en-US" dirty="0"/>
              <a:t>Why Should I Speak/Blog?</a:t>
            </a:r>
          </a:p>
        </p:txBody>
      </p:sp>
      <p:pic>
        <p:nvPicPr>
          <p:cNvPr id="168" name="Graphic 167" descr="Lightbulb and gear with solid fill">
            <a:extLst>
              <a:ext uri="{FF2B5EF4-FFF2-40B4-BE49-F238E27FC236}">
                <a16:creationId xmlns:a16="http://schemas.microsoft.com/office/drawing/2014/main" id="{0472C384-5A65-57E3-36E2-694439326D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8980973E-DEFA-A1BE-C4A1-CECC5492426F}"/>
              </a:ext>
            </a:extLst>
          </p:cNvPr>
          <p:cNvSpPr txBox="1"/>
          <p:nvPr/>
        </p:nvSpPr>
        <p:spPr>
          <a:xfrm>
            <a:off x="6634480" y="1940560"/>
            <a:ext cx="4800600" cy="3416320"/>
          </a:xfrm>
          <a:prstGeom prst="rect">
            <a:avLst/>
          </a:prstGeom>
          <a:noFill/>
        </p:spPr>
        <p:txBody>
          <a:bodyPr wrap="square" rtlCol="0">
            <a:spAutoFit/>
          </a:bodyPr>
          <a:lstStyle/>
          <a:p>
            <a:r>
              <a:rPr lang="en-US" sz="2400" dirty="0"/>
              <a:t>Opportunities Abound</a:t>
            </a:r>
            <a:br>
              <a:rPr lang="en-US" sz="2400" dirty="0"/>
            </a:br>
            <a:endParaRPr lang="en-US" sz="2400" dirty="0"/>
          </a:p>
          <a:p>
            <a:pPr marL="285750" indent="-285750">
              <a:buFont typeface="Arial" panose="020B0604020202020204" pitchFamily="34" charset="0"/>
              <a:buChar char="•"/>
            </a:pPr>
            <a:r>
              <a:rPr lang="en-US" sz="2400" dirty="0"/>
              <a:t>Jobs</a:t>
            </a:r>
            <a:br>
              <a:rPr lang="en-US" sz="2400" dirty="0"/>
            </a:br>
            <a:endParaRPr lang="en-US" sz="2400" dirty="0"/>
          </a:p>
          <a:p>
            <a:pPr marL="285750" indent="-285750">
              <a:buFont typeface="Arial" panose="020B0604020202020204" pitchFamily="34" charset="0"/>
              <a:buChar char="•"/>
            </a:pPr>
            <a:r>
              <a:rPr lang="en-US" sz="2400" dirty="0"/>
              <a:t>Collaborations</a:t>
            </a:r>
            <a:br>
              <a:rPr lang="en-US" sz="2400" dirty="0"/>
            </a:br>
            <a:endParaRPr lang="en-US" sz="2400" dirty="0"/>
          </a:p>
          <a:p>
            <a:pPr marL="285750" indent="-285750">
              <a:buFont typeface="Arial" panose="020B0604020202020204" pitchFamily="34" charset="0"/>
              <a:buChar char="•"/>
            </a:pPr>
            <a:r>
              <a:rPr lang="en-US" sz="2400" dirty="0"/>
              <a:t>Speaking Invites</a:t>
            </a:r>
            <a:br>
              <a:rPr lang="en-US" sz="2400" dirty="0"/>
            </a:br>
            <a:endParaRPr lang="en-US" sz="2400" dirty="0"/>
          </a:p>
          <a:p>
            <a:pPr marL="285750" indent="-285750">
              <a:buFont typeface="Arial" panose="020B0604020202020204" pitchFamily="34" charset="0"/>
              <a:buChar char="•"/>
            </a:pPr>
            <a:r>
              <a:rPr lang="en-US" sz="2400" dirty="0"/>
              <a:t>Travel</a:t>
            </a:r>
          </a:p>
        </p:txBody>
      </p:sp>
      <p:pic>
        <p:nvPicPr>
          <p:cNvPr id="1028" name="Picture 4" descr="Opportunities Shyness | Running Away Balloon | Know Your Meme">
            <a:extLst>
              <a:ext uri="{FF2B5EF4-FFF2-40B4-BE49-F238E27FC236}">
                <a16:creationId xmlns:a16="http://schemas.microsoft.com/office/drawing/2014/main" id="{1E9F2E99-B29D-7084-FDEC-6BF618678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181" y="1451559"/>
            <a:ext cx="3622824" cy="506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F78F3C-4D77-3363-8094-B43889EC20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8A30AF-D36B-FA1C-86D9-890199E56AE9}"/>
              </a:ext>
            </a:extLst>
          </p:cNvPr>
          <p:cNvSpPr>
            <a:spLocks noGrp="1"/>
          </p:cNvSpPr>
          <p:nvPr>
            <p:ph type="title"/>
          </p:nvPr>
        </p:nvSpPr>
        <p:spPr>
          <a:xfrm>
            <a:off x="0" y="293945"/>
            <a:ext cx="12191999" cy="1157614"/>
          </a:xfrm>
        </p:spPr>
        <p:txBody>
          <a:bodyPr>
            <a:normAutofit/>
          </a:bodyPr>
          <a:lstStyle/>
          <a:p>
            <a:pPr algn="ctr"/>
            <a:r>
              <a:rPr lang="en-US" dirty="0"/>
              <a:t>Why Should I Speak/Blog?</a:t>
            </a:r>
          </a:p>
        </p:txBody>
      </p:sp>
      <p:pic>
        <p:nvPicPr>
          <p:cNvPr id="168" name="Graphic 167" descr="Lightbulb and gear with solid fill">
            <a:extLst>
              <a:ext uri="{FF2B5EF4-FFF2-40B4-BE49-F238E27FC236}">
                <a16:creationId xmlns:a16="http://schemas.microsoft.com/office/drawing/2014/main" id="{524CD389-25CA-5A55-6FEC-9DCD0CCA10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pic>
        <p:nvPicPr>
          <p:cNvPr id="5" name="Picture 4">
            <a:extLst>
              <a:ext uri="{FF2B5EF4-FFF2-40B4-BE49-F238E27FC236}">
                <a16:creationId xmlns:a16="http://schemas.microsoft.com/office/drawing/2014/main" id="{763AE5CB-8542-1C8F-3934-4D5D993AFFB8}"/>
              </a:ext>
            </a:extLst>
          </p:cNvPr>
          <p:cNvPicPr>
            <a:picLocks noChangeAspect="1"/>
          </p:cNvPicPr>
          <p:nvPr/>
        </p:nvPicPr>
        <p:blipFill>
          <a:blip r:embed="rId5"/>
          <a:stretch>
            <a:fillRect/>
          </a:stretch>
        </p:blipFill>
        <p:spPr>
          <a:xfrm>
            <a:off x="1514639" y="1381760"/>
            <a:ext cx="3479311" cy="5374936"/>
          </a:xfrm>
          <a:prstGeom prst="rect">
            <a:avLst/>
          </a:prstGeom>
        </p:spPr>
      </p:pic>
      <p:pic>
        <p:nvPicPr>
          <p:cNvPr id="7" name="Picture 6">
            <a:extLst>
              <a:ext uri="{FF2B5EF4-FFF2-40B4-BE49-F238E27FC236}">
                <a16:creationId xmlns:a16="http://schemas.microsoft.com/office/drawing/2014/main" id="{15753E2F-12DF-57E2-68EB-E394F88618B7}"/>
              </a:ext>
            </a:extLst>
          </p:cNvPr>
          <p:cNvPicPr>
            <a:picLocks noChangeAspect="1"/>
          </p:cNvPicPr>
          <p:nvPr/>
        </p:nvPicPr>
        <p:blipFill>
          <a:blip r:embed="rId6"/>
          <a:stretch>
            <a:fillRect/>
          </a:stretch>
        </p:blipFill>
        <p:spPr>
          <a:xfrm>
            <a:off x="6150366" y="1544320"/>
            <a:ext cx="4136825" cy="5313680"/>
          </a:xfrm>
          <a:prstGeom prst="rect">
            <a:avLst/>
          </a:prstGeom>
        </p:spPr>
      </p:pic>
    </p:spTree>
    <p:extLst>
      <p:ext uri="{BB962C8B-B14F-4D97-AF65-F5344CB8AC3E}">
        <p14:creationId xmlns:p14="http://schemas.microsoft.com/office/powerpoint/2010/main" val="273672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BE10D5-63F5-116C-520A-13E0C45A038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97EA5C-5A10-7E0F-D89F-66AED09442E6}"/>
              </a:ext>
            </a:extLst>
          </p:cNvPr>
          <p:cNvSpPr>
            <a:spLocks noGrp="1"/>
          </p:cNvSpPr>
          <p:nvPr>
            <p:ph type="title"/>
          </p:nvPr>
        </p:nvSpPr>
        <p:spPr>
          <a:xfrm>
            <a:off x="0" y="293945"/>
            <a:ext cx="12191999" cy="1157614"/>
          </a:xfrm>
        </p:spPr>
        <p:txBody>
          <a:bodyPr>
            <a:normAutofit/>
          </a:bodyPr>
          <a:lstStyle/>
          <a:p>
            <a:pPr algn="ctr"/>
            <a:r>
              <a:rPr lang="en-US" dirty="0"/>
              <a:t>What is holding you back?</a:t>
            </a:r>
          </a:p>
        </p:txBody>
      </p:sp>
      <p:pic>
        <p:nvPicPr>
          <p:cNvPr id="168" name="Graphic 167" descr="Stop with solid fill">
            <a:extLst>
              <a:ext uri="{FF2B5EF4-FFF2-40B4-BE49-F238E27FC236}">
                <a16:creationId xmlns:a16="http://schemas.microsoft.com/office/drawing/2014/main" id="{C76F50F0-DA71-33C2-FF13-33D2F17435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074D0184-562E-4CCC-FE7E-9B09AE9281D6}"/>
              </a:ext>
            </a:extLst>
          </p:cNvPr>
          <p:cNvSpPr txBox="1"/>
          <p:nvPr/>
        </p:nvSpPr>
        <p:spPr>
          <a:xfrm>
            <a:off x="6634480" y="1940560"/>
            <a:ext cx="518668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Imposter Syndrome?</a:t>
            </a:r>
            <a:br>
              <a:rPr lang="en-US" sz="2400" dirty="0"/>
            </a:br>
            <a:endParaRPr lang="en-US" sz="2400" dirty="0"/>
          </a:p>
          <a:p>
            <a:pPr marL="342900" indent="-342900">
              <a:buFont typeface="Arial" panose="020B0604020202020204" pitchFamily="34" charset="0"/>
              <a:buChar char="•"/>
            </a:pPr>
            <a:r>
              <a:rPr lang="en-US" sz="2400" dirty="0"/>
              <a:t>Perfectionism?</a:t>
            </a:r>
            <a:br>
              <a:rPr lang="en-US" sz="2400" dirty="0"/>
            </a:br>
            <a:endParaRPr lang="en-US" sz="2400" dirty="0"/>
          </a:p>
          <a:p>
            <a:pPr marL="342900" indent="-342900">
              <a:buFont typeface="Arial" panose="020B0604020202020204" pitchFamily="34" charset="0"/>
              <a:buChar char="•"/>
            </a:pPr>
            <a:r>
              <a:rPr lang="en-US" sz="2400" dirty="0"/>
              <a:t>Time?</a:t>
            </a:r>
            <a:br>
              <a:rPr lang="en-US" sz="2400" dirty="0"/>
            </a:br>
            <a:endParaRPr lang="en-US" sz="2400" dirty="0"/>
          </a:p>
          <a:p>
            <a:pPr marL="342900" indent="-342900">
              <a:buFont typeface="Arial" panose="020B0604020202020204" pitchFamily="34" charset="0"/>
              <a:buChar char="•"/>
            </a:pPr>
            <a:r>
              <a:rPr lang="en-US" sz="2400" dirty="0"/>
              <a:t>Fear of Failure?</a:t>
            </a:r>
            <a:br>
              <a:rPr lang="en-US" sz="2400" dirty="0"/>
            </a:br>
            <a:br>
              <a:rPr lang="en-US" sz="2400" dirty="0"/>
            </a:br>
            <a:endParaRPr lang="en-US" sz="2400" dirty="0"/>
          </a:p>
          <a:p>
            <a:r>
              <a:rPr lang="en-US" sz="2400" dirty="0"/>
              <a:t>How can we overcome these?</a:t>
            </a:r>
          </a:p>
        </p:txBody>
      </p:sp>
      <p:pic>
        <p:nvPicPr>
          <p:cNvPr id="2050" name="Picture 2" descr="Choosing Your Own World – My Life in Paragraphs">
            <a:extLst>
              <a:ext uri="{FF2B5EF4-FFF2-40B4-BE49-F238E27FC236}">
                <a16:creationId xmlns:a16="http://schemas.microsoft.com/office/drawing/2014/main" id="{95F79B1A-C365-8CC3-0358-DD4B6D236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93" y="1694773"/>
            <a:ext cx="5508307" cy="461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1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A14F61-CC1E-40E7-0559-01F7BB610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AEA7B6-5DCB-7C19-6830-283EB59CD731}"/>
              </a:ext>
            </a:extLst>
          </p:cNvPr>
          <p:cNvSpPr>
            <a:spLocks noGrp="1"/>
          </p:cNvSpPr>
          <p:nvPr>
            <p:ph type="title"/>
          </p:nvPr>
        </p:nvSpPr>
        <p:spPr>
          <a:xfrm>
            <a:off x="0" y="293945"/>
            <a:ext cx="12191999" cy="1157614"/>
          </a:xfrm>
        </p:spPr>
        <p:txBody>
          <a:bodyPr>
            <a:normAutofit/>
          </a:bodyPr>
          <a:lstStyle/>
          <a:p>
            <a:pPr algn="ctr"/>
            <a:r>
              <a:rPr lang="en-US" dirty="0"/>
              <a:t>Stock Your Toolbelt</a:t>
            </a:r>
          </a:p>
        </p:txBody>
      </p:sp>
      <p:pic>
        <p:nvPicPr>
          <p:cNvPr id="168" name="Graphic 167" descr="Hurdle with solid fill">
            <a:extLst>
              <a:ext uri="{FF2B5EF4-FFF2-40B4-BE49-F238E27FC236}">
                <a16:creationId xmlns:a16="http://schemas.microsoft.com/office/drawing/2014/main" id="{BD4EFF7B-83C6-E1E8-96CA-526AFB81CA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FBAF294B-80A9-2DB2-4F19-A30447FE9E1F}"/>
              </a:ext>
            </a:extLst>
          </p:cNvPr>
          <p:cNvSpPr txBox="1"/>
          <p:nvPr/>
        </p:nvSpPr>
        <p:spPr>
          <a:xfrm>
            <a:off x="6634480" y="1940560"/>
            <a:ext cx="48006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Create your own brand!</a:t>
            </a:r>
            <a:br>
              <a:rPr lang="en-US" sz="2400" dirty="0"/>
            </a:br>
            <a:endParaRPr lang="en-US" sz="2400" dirty="0"/>
          </a:p>
          <a:p>
            <a:pPr marL="342900" indent="-342900">
              <a:buFont typeface="Arial" panose="020B0604020202020204" pitchFamily="34" charset="0"/>
              <a:buChar char="•"/>
            </a:pPr>
            <a:r>
              <a:rPr lang="en-US" sz="2400" dirty="0"/>
              <a:t>Tiny Topic Picker</a:t>
            </a:r>
            <a:br>
              <a:rPr lang="en-US" sz="2400" dirty="0"/>
            </a:br>
            <a:endParaRPr lang="en-US" sz="2400" dirty="0"/>
          </a:p>
          <a:p>
            <a:pPr marL="342900" indent="-342900">
              <a:buFont typeface="Arial" panose="020B0604020202020204" pitchFamily="34" charset="0"/>
              <a:buChar char="•"/>
            </a:pPr>
            <a:r>
              <a:rPr lang="en-US" sz="2400" dirty="0"/>
              <a:t>Content Snowball</a:t>
            </a:r>
            <a:br>
              <a:rPr lang="en-US" sz="2400" dirty="0"/>
            </a:br>
            <a:endParaRPr lang="en-US" sz="2400" dirty="0"/>
          </a:p>
          <a:p>
            <a:pPr marL="342900" indent="-342900">
              <a:buFont typeface="Arial" panose="020B0604020202020204" pitchFamily="34" charset="0"/>
              <a:buChar char="•"/>
            </a:pPr>
            <a:r>
              <a:rPr lang="en-US" sz="2400" dirty="0"/>
              <a:t>LEGO Method</a:t>
            </a:r>
          </a:p>
          <a:p>
            <a:pPr marL="342900" indent="-342900">
              <a:buFont typeface="Arial" panose="020B0604020202020204" pitchFamily="34" charset="0"/>
              <a:buChar char="•"/>
            </a:pPr>
            <a:endParaRPr lang="en-US" sz="2400" dirty="0"/>
          </a:p>
        </p:txBody>
      </p:sp>
      <p:pic>
        <p:nvPicPr>
          <p:cNvPr id="3074" name="Picture 2" descr="Generated image">
            <a:extLst>
              <a:ext uri="{FF2B5EF4-FFF2-40B4-BE49-F238E27FC236}">
                <a16:creationId xmlns:a16="http://schemas.microsoft.com/office/drawing/2014/main" id="{13EFF3D0-9056-404F-C5CA-EED7AD50525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73100" y="1946652"/>
            <a:ext cx="5593080" cy="3728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8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4A4505-3B2E-A411-F775-8B009C5CC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514CEA-415B-317A-C713-7EA688F0208E}"/>
              </a:ext>
            </a:extLst>
          </p:cNvPr>
          <p:cNvSpPr>
            <a:spLocks noGrp="1"/>
          </p:cNvSpPr>
          <p:nvPr>
            <p:ph type="title"/>
          </p:nvPr>
        </p:nvSpPr>
        <p:spPr>
          <a:xfrm>
            <a:off x="0" y="293945"/>
            <a:ext cx="12191999" cy="1157614"/>
          </a:xfrm>
        </p:spPr>
        <p:txBody>
          <a:bodyPr>
            <a:normAutofit/>
          </a:bodyPr>
          <a:lstStyle/>
          <a:p>
            <a:pPr algn="ctr"/>
            <a:r>
              <a:rPr lang="en-US" dirty="0"/>
              <a:t>Create YOUR Brand!</a:t>
            </a:r>
          </a:p>
        </p:txBody>
      </p:sp>
      <p:pic>
        <p:nvPicPr>
          <p:cNvPr id="168" name="Graphic 167" descr="Badge Tm with solid fill">
            <a:extLst>
              <a:ext uri="{FF2B5EF4-FFF2-40B4-BE49-F238E27FC236}">
                <a16:creationId xmlns:a16="http://schemas.microsoft.com/office/drawing/2014/main" id="{C6A40E60-5452-D863-996F-83283D51A2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6A30E7B1-97B8-153C-9088-57BB975DB6B4}"/>
              </a:ext>
            </a:extLst>
          </p:cNvPr>
          <p:cNvSpPr txBox="1"/>
          <p:nvPr/>
        </p:nvSpPr>
        <p:spPr>
          <a:xfrm>
            <a:off x="5831839" y="1940560"/>
            <a:ext cx="6360159"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Pick something that brings you joy</a:t>
            </a:r>
            <a:br>
              <a:rPr lang="en-US" sz="2400" dirty="0"/>
            </a:br>
            <a:endParaRPr lang="en-US" sz="2400" dirty="0"/>
          </a:p>
          <a:p>
            <a:pPr marL="342900" indent="-342900">
              <a:buFont typeface="Arial" panose="020B0604020202020204" pitchFamily="34" charset="0"/>
              <a:buChar char="•"/>
            </a:pPr>
            <a:r>
              <a:rPr lang="en-US" sz="2400" dirty="0"/>
              <a:t>Stuck? Think of an icon/image that you would want on a sticker. Now tie it to data!</a:t>
            </a:r>
            <a:br>
              <a:rPr lang="en-US" sz="2400" dirty="0"/>
            </a:br>
            <a:endParaRPr lang="en-US" sz="2400" dirty="0"/>
          </a:p>
          <a:p>
            <a:pPr marL="342900" indent="-342900">
              <a:buFont typeface="Arial" panose="020B0604020202020204" pitchFamily="34" charset="0"/>
              <a:buChar char="•"/>
            </a:pPr>
            <a:r>
              <a:rPr lang="en-US" sz="2400" dirty="0"/>
              <a:t>Blocker – fear of picking the wrong thing</a:t>
            </a:r>
            <a:br>
              <a:rPr lang="en-US" sz="2400" dirty="0"/>
            </a:br>
            <a:endParaRPr lang="en-US" sz="2400" dirty="0"/>
          </a:p>
          <a:p>
            <a:pPr marL="342900" indent="-342900">
              <a:buFont typeface="Arial" panose="020B0604020202020204" pitchFamily="34" charset="0"/>
              <a:buChar char="•"/>
            </a:pPr>
            <a:r>
              <a:rPr lang="en-US" sz="2400" dirty="0"/>
              <a:t>Breaker – the key is to pick something with alliteration or puns, data related, and SFW. If your idea has all of these, it’s a winner!</a:t>
            </a:r>
          </a:p>
        </p:txBody>
      </p:sp>
      <p:pic>
        <p:nvPicPr>
          <p:cNvPr id="5" name="Picture 4">
            <a:extLst>
              <a:ext uri="{FF2B5EF4-FFF2-40B4-BE49-F238E27FC236}">
                <a16:creationId xmlns:a16="http://schemas.microsoft.com/office/drawing/2014/main" id="{F2BC07FE-7B9A-EE6D-CB12-B3B42802FD31}"/>
              </a:ext>
            </a:extLst>
          </p:cNvPr>
          <p:cNvPicPr>
            <a:picLocks noChangeAspect="1"/>
          </p:cNvPicPr>
          <p:nvPr/>
        </p:nvPicPr>
        <p:blipFill>
          <a:blip r:embed="rId5"/>
          <a:stretch>
            <a:fillRect/>
          </a:stretch>
        </p:blipFill>
        <p:spPr>
          <a:xfrm>
            <a:off x="465491" y="1940560"/>
            <a:ext cx="5121735" cy="3743959"/>
          </a:xfrm>
          <a:prstGeom prst="rect">
            <a:avLst/>
          </a:prstGeom>
        </p:spPr>
      </p:pic>
    </p:spTree>
    <p:extLst>
      <p:ext uri="{BB962C8B-B14F-4D97-AF65-F5344CB8AC3E}">
        <p14:creationId xmlns:p14="http://schemas.microsoft.com/office/powerpoint/2010/main" val="124765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C3840D-DAD1-763F-E0A8-8EEFFD831C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FC02B0-5CCE-1FED-3169-7B11170CE398}"/>
              </a:ext>
            </a:extLst>
          </p:cNvPr>
          <p:cNvSpPr>
            <a:spLocks noGrp="1"/>
          </p:cNvSpPr>
          <p:nvPr>
            <p:ph type="title"/>
          </p:nvPr>
        </p:nvSpPr>
        <p:spPr>
          <a:xfrm>
            <a:off x="0" y="293945"/>
            <a:ext cx="12191999" cy="1157614"/>
          </a:xfrm>
        </p:spPr>
        <p:txBody>
          <a:bodyPr>
            <a:normAutofit/>
          </a:bodyPr>
          <a:lstStyle/>
          <a:p>
            <a:pPr algn="ctr"/>
            <a:r>
              <a:rPr lang="en-US" dirty="0"/>
              <a:t>The Tiny Topic Picker</a:t>
            </a:r>
          </a:p>
        </p:txBody>
      </p:sp>
      <p:pic>
        <p:nvPicPr>
          <p:cNvPr id="168" name="Graphic 167" descr="List with solid fill">
            <a:extLst>
              <a:ext uri="{FF2B5EF4-FFF2-40B4-BE49-F238E27FC236}">
                <a16:creationId xmlns:a16="http://schemas.microsoft.com/office/drawing/2014/main" id="{91D9DB74-1FC6-BA78-08EF-1A735D57A81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3399" y="496519"/>
            <a:ext cx="914400" cy="914400"/>
          </a:xfrm>
          <a:prstGeom prst="rect">
            <a:avLst/>
          </a:prstGeom>
        </p:spPr>
      </p:pic>
      <p:sp>
        <p:nvSpPr>
          <p:cNvPr id="3" name="TextBox 2">
            <a:extLst>
              <a:ext uri="{FF2B5EF4-FFF2-40B4-BE49-F238E27FC236}">
                <a16:creationId xmlns:a16="http://schemas.microsoft.com/office/drawing/2014/main" id="{54FF3D58-9A04-D6E0-EC19-6B07B938423D}"/>
              </a:ext>
            </a:extLst>
          </p:cNvPr>
          <p:cNvSpPr txBox="1"/>
          <p:nvPr/>
        </p:nvSpPr>
        <p:spPr>
          <a:xfrm>
            <a:off x="5537201" y="1819961"/>
            <a:ext cx="6360159" cy="4893647"/>
          </a:xfrm>
          <a:prstGeom prst="rect">
            <a:avLst/>
          </a:prstGeom>
          <a:noFill/>
        </p:spPr>
        <p:txBody>
          <a:bodyPr wrap="square" rtlCol="0">
            <a:spAutoFit/>
          </a:bodyPr>
          <a:lstStyle/>
          <a:p>
            <a:r>
              <a:rPr lang="en-US" sz="2400" dirty="0"/>
              <a:t>Pick </a:t>
            </a:r>
            <a:r>
              <a:rPr lang="en-US" sz="2400" b="1" dirty="0"/>
              <a:t>ONE</a:t>
            </a:r>
            <a:r>
              <a:rPr lang="en-US" sz="2400" dirty="0"/>
              <a:t> narrow theme (</a:t>
            </a:r>
            <a:r>
              <a:rPr lang="en-US" sz="2400" b="1" dirty="0"/>
              <a:t>one</a:t>
            </a:r>
            <a:r>
              <a:rPr lang="en-US" sz="2400" dirty="0"/>
              <a:t> bug fixed, </a:t>
            </a:r>
            <a:r>
              <a:rPr lang="en-US" sz="2400" b="1" dirty="0"/>
              <a:t>one</a:t>
            </a:r>
            <a:r>
              <a:rPr lang="en-US" sz="2400" dirty="0"/>
              <a:t> viz improved, </a:t>
            </a:r>
            <a:r>
              <a:rPr lang="en-US" sz="2400" b="1" dirty="0"/>
              <a:t>one</a:t>
            </a:r>
            <a:r>
              <a:rPr lang="en-US" sz="2400" dirty="0"/>
              <a:t> SQL pattern) and build a backlog so you never face a blank page</a:t>
            </a:r>
          </a:p>
          <a:p>
            <a:endParaRPr lang="en-US" sz="2400" dirty="0"/>
          </a:p>
          <a:p>
            <a:r>
              <a:rPr lang="en-US" sz="2400" dirty="0"/>
              <a:t>DO NOT OVERTHINK IT </a:t>
            </a:r>
          </a:p>
          <a:p>
            <a:endParaRPr lang="en-US" sz="2400" dirty="0"/>
          </a:p>
          <a:p>
            <a:r>
              <a:rPr lang="en-US" sz="2400" dirty="0"/>
              <a:t>This is meant to be word </a:t>
            </a:r>
            <a:r>
              <a:rPr lang="en-US" sz="2400" dirty="0" err="1"/>
              <a:t>vomitty</a:t>
            </a:r>
            <a:r>
              <a:rPr lang="en-US" sz="2400" dirty="0"/>
              <a:t> and imperfect</a:t>
            </a:r>
          </a:p>
          <a:p>
            <a:endParaRPr lang="en-US" sz="2400" dirty="0"/>
          </a:p>
          <a:p>
            <a:r>
              <a:rPr lang="en-US" sz="2400" dirty="0"/>
              <a:t>This is the foundation for the Content Snowball</a:t>
            </a:r>
          </a:p>
          <a:p>
            <a:endParaRPr lang="en-US" sz="2400" dirty="0"/>
          </a:p>
        </p:txBody>
      </p:sp>
      <p:pic>
        <p:nvPicPr>
          <p:cNvPr id="4098" name="Picture 2" descr="Image tagged in dogs - Imgflip">
            <a:extLst>
              <a:ext uri="{FF2B5EF4-FFF2-40B4-BE49-F238E27FC236}">
                <a16:creationId xmlns:a16="http://schemas.microsoft.com/office/drawing/2014/main" id="{9A4C6D26-A61D-D1FC-6FBC-51DB8A588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599" y="1819961"/>
            <a:ext cx="3832077" cy="466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8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CC97DD-104C-171C-B589-2ABB67E66E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FA7D89-D876-95F6-012A-288A21D768E8}"/>
              </a:ext>
            </a:extLst>
          </p:cNvPr>
          <p:cNvSpPr>
            <a:spLocks noGrp="1"/>
          </p:cNvSpPr>
          <p:nvPr>
            <p:ph type="title"/>
          </p:nvPr>
        </p:nvSpPr>
        <p:spPr>
          <a:xfrm>
            <a:off x="0" y="293945"/>
            <a:ext cx="12191999" cy="1157614"/>
          </a:xfrm>
        </p:spPr>
        <p:txBody>
          <a:bodyPr>
            <a:normAutofit/>
          </a:bodyPr>
          <a:lstStyle/>
          <a:p>
            <a:pPr algn="ctr"/>
            <a:r>
              <a:rPr lang="en-US" dirty="0"/>
              <a:t>The Content Snowball</a:t>
            </a:r>
          </a:p>
        </p:txBody>
      </p:sp>
      <p:pic>
        <p:nvPicPr>
          <p:cNvPr id="168" name="Graphic 167" descr="Snowflake with solid fill">
            <a:extLst>
              <a:ext uri="{FF2B5EF4-FFF2-40B4-BE49-F238E27FC236}">
                <a16:creationId xmlns:a16="http://schemas.microsoft.com/office/drawing/2014/main" id="{A8F44943-E87C-0888-E43D-BFCB239B3B6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EDAE24D0-8DD6-D1F9-684F-4DE8F525DC75}"/>
              </a:ext>
            </a:extLst>
          </p:cNvPr>
          <p:cNvSpPr txBox="1"/>
          <p:nvPr/>
        </p:nvSpPr>
        <p:spPr>
          <a:xfrm>
            <a:off x="5831839" y="1940560"/>
            <a:ext cx="6360159" cy="4154984"/>
          </a:xfrm>
          <a:prstGeom prst="rect">
            <a:avLst/>
          </a:prstGeom>
          <a:noFill/>
        </p:spPr>
        <p:txBody>
          <a:bodyPr wrap="square" rtlCol="0">
            <a:spAutoFit/>
          </a:bodyPr>
          <a:lstStyle/>
          <a:p>
            <a:r>
              <a:rPr lang="en-US" sz="2400" dirty="0"/>
              <a:t>Maximum 30 minute-per-week to turn </a:t>
            </a:r>
          </a:p>
          <a:p>
            <a:r>
              <a:rPr lang="en-US" sz="2400" dirty="0"/>
              <a:t>Tiny Topics </a:t>
            </a:r>
          </a:p>
          <a:p>
            <a:pPr marL="342900" indent="-342900">
              <a:buFont typeface="Arial" panose="020B0604020202020204" pitchFamily="34" charset="0"/>
              <a:buChar char="•"/>
            </a:pPr>
            <a:r>
              <a:rPr lang="en-US" sz="2400" dirty="0"/>
              <a:t>Today I Learned Notes</a:t>
            </a:r>
          </a:p>
          <a:p>
            <a:pPr marL="342900" indent="-342900">
              <a:buFont typeface="Arial" panose="020B0604020202020204" pitchFamily="34" charset="0"/>
              <a:buChar char="•"/>
            </a:pPr>
            <a:r>
              <a:rPr lang="en-US" sz="2400" dirty="0"/>
              <a:t>Quick Fixes</a:t>
            </a:r>
          </a:p>
          <a:p>
            <a:pPr marL="342900" indent="-342900">
              <a:buFont typeface="Arial" panose="020B0604020202020204" pitchFamily="34" charset="0"/>
              <a:buChar char="•"/>
            </a:pPr>
            <a:r>
              <a:rPr lang="en-US" sz="2400" dirty="0"/>
              <a:t>Small Demos</a:t>
            </a:r>
            <a:br>
              <a:rPr lang="en-US" sz="2400" dirty="0"/>
            </a:br>
            <a:endParaRPr lang="en-US" sz="2400" dirty="0"/>
          </a:p>
          <a:p>
            <a:r>
              <a:rPr lang="en-US" sz="2400" dirty="0"/>
              <a:t>Into Big Opportunities</a:t>
            </a:r>
          </a:p>
          <a:p>
            <a:pPr marL="342900" indent="-342900">
              <a:buFont typeface="Arial" panose="020B0604020202020204" pitchFamily="34" charset="0"/>
              <a:buChar char="•"/>
            </a:pPr>
            <a:r>
              <a:rPr lang="en-US" sz="2400" dirty="0"/>
              <a:t>Blogs</a:t>
            </a:r>
          </a:p>
          <a:p>
            <a:pPr marL="342900" indent="-342900">
              <a:buFont typeface="Arial" panose="020B0604020202020204" pitchFamily="34" charset="0"/>
              <a:buChar char="•"/>
            </a:pPr>
            <a:r>
              <a:rPr lang="en-US" sz="2400" dirty="0"/>
              <a:t>Sessions</a:t>
            </a:r>
          </a:p>
          <a:p>
            <a:pPr marL="342900" indent="-342900">
              <a:buFont typeface="Arial" panose="020B0604020202020204" pitchFamily="34" charset="0"/>
              <a:buChar char="•"/>
            </a:pPr>
            <a:r>
              <a:rPr lang="en-US" sz="2400" dirty="0"/>
              <a:t>Collaborations</a:t>
            </a:r>
          </a:p>
          <a:p>
            <a:pPr marL="342900" indent="-342900">
              <a:buFont typeface="Arial" panose="020B0604020202020204" pitchFamily="34" charset="0"/>
              <a:buChar char="•"/>
            </a:pPr>
            <a:r>
              <a:rPr lang="en-US" sz="2400" dirty="0"/>
              <a:t>Visibility</a:t>
            </a:r>
          </a:p>
        </p:txBody>
      </p:sp>
      <p:pic>
        <p:nvPicPr>
          <p:cNvPr id="8" name="Picture 7" descr="A group of people in clothing in the snow&#10;&#10;AI-generated content may be incorrect.">
            <a:extLst>
              <a:ext uri="{FF2B5EF4-FFF2-40B4-BE49-F238E27FC236}">
                <a16:creationId xmlns:a16="http://schemas.microsoft.com/office/drawing/2014/main" id="{A9A60C7C-8CB6-9675-CC20-9395A69711CD}"/>
              </a:ext>
            </a:extLst>
          </p:cNvPr>
          <p:cNvPicPr>
            <a:picLocks noChangeAspect="1"/>
          </p:cNvPicPr>
          <p:nvPr/>
        </p:nvPicPr>
        <p:blipFill>
          <a:blip r:embed="rId5"/>
          <a:stretch>
            <a:fillRect/>
          </a:stretch>
        </p:blipFill>
        <p:spPr>
          <a:xfrm>
            <a:off x="341630" y="2028507"/>
            <a:ext cx="5144770" cy="2520937"/>
          </a:xfrm>
          <a:prstGeom prst="rect">
            <a:avLst/>
          </a:prstGeom>
        </p:spPr>
      </p:pic>
    </p:spTree>
    <p:extLst>
      <p:ext uri="{BB962C8B-B14F-4D97-AF65-F5344CB8AC3E}">
        <p14:creationId xmlns:p14="http://schemas.microsoft.com/office/powerpoint/2010/main" val="1800032408"/>
      </p:ext>
    </p:extLst>
  </p:cSld>
  <p:clrMapOvr>
    <a:masterClrMapping/>
  </p:clrMapOvr>
</p:sld>
</file>

<file path=ppt/theme/theme1.xml><?xml version="1.0" encoding="utf-8"?>
<a:theme xmlns:a="http://schemas.openxmlformats.org/drawingml/2006/main" name="Data On Wheels PPT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OpenDyslexic"/>
        <a:ea typeface=""/>
        <a:cs typeface=""/>
      </a:majorFont>
      <a:minorFont>
        <a:latin typeface="OpenDyslexicAl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On Wheels PPT Theme" id="{3245D407-ADFC-47EF-B19D-7D61E4A80FA5}" vid="{CE47AB8E-A03C-409E-A09E-95B4D28DC8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28B1FF-B783-4735-8B92-54E899FCF9C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de999e9-4172-4c67-9dfb-7a2bdf2ec9fe" xsi:nil="true"/>
    <lcf76f155ced4ddcb4097134ff3c332f xmlns="597c0f75-850a-4631-bfec-0dfc22554463">
      <Terms xmlns="http://schemas.microsoft.com/office/infopath/2007/PartnerControls"/>
    </lcf76f155ced4ddcb4097134ff3c332f>
    <Owner xmlns="597c0f75-850a-4631-bfec-0dfc22554463">
      <UserInfo>
        <DisplayName/>
        <AccountId xsi:nil="true"/>
        <AccountType/>
      </UserInfo>
    </Owner>
    <AreaofExpertise xmlns="597c0f75-850a-4631-bfec-0dfc22554463" xsi:nil="true"/>
    <ModuleID xmlns="597c0f75-850a-4631-bfec-0dfc22554463">N/S</ModuleID>
    <_Flow_SignoffStatus xmlns="597c0f75-850a-4631-bfec-0dfc22554463" xsi:nil="true"/>
    <Archive xmlns="597c0f75-850a-4631-bfec-0dfc22554463">false</Archiv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497A3D7617504B977B8187B9BC83AE" ma:contentTypeVersion="21" ma:contentTypeDescription="Create a new document." ma:contentTypeScope="" ma:versionID="150874b74f4caff4db47f7a2c40fbc04">
  <xsd:schema xmlns:xsd="http://www.w3.org/2001/XMLSchema" xmlns:xs="http://www.w3.org/2001/XMLSchema" xmlns:p="http://schemas.microsoft.com/office/2006/metadata/properties" xmlns:ns2="2de999e9-4172-4c67-9dfb-7a2bdf2ec9fe" xmlns:ns3="597c0f75-850a-4631-bfec-0dfc22554463" targetNamespace="http://schemas.microsoft.com/office/2006/metadata/properties" ma:root="true" ma:fieldsID="73f62a5a3b6dcadfd6ecee10f71c01f1" ns2:_="" ns3:_="">
    <xsd:import namespace="2de999e9-4172-4c67-9dfb-7a2bdf2ec9fe"/>
    <xsd:import namespace="597c0f75-850a-4631-bfec-0dfc225544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ServiceObjectDetectorVersions" minOccurs="0"/>
                <xsd:element ref="ns3:_Flow_SignoffStatus" minOccurs="0"/>
                <xsd:element ref="ns3:MediaServiceDateTaken" minOccurs="0"/>
                <xsd:element ref="ns3:MediaLengthInSeconds" minOccurs="0"/>
                <xsd:element ref="ns3:MediaServiceLocation" minOccurs="0"/>
                <xsd:element ref="ns3:AreaofExpertise" minOccurs="0"/>
                <xsd:element ref="ns3:Owner" minOccurs="0"/>
                <xsd:element ref="ns3:ModuleID" minOccurs="0"/>
                <xsd:element ref="ns3:Archi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999e9-4172-4c67-9dfb-7a2bdf2ec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7" nillable="true" ma:displayName="Taxonomy Catch All Column" ma:hidden="true" ma:list="{3ee17c9e-5d82-41ff-9f8e-3f5a1f7119a8}" ma:internalName="TaxCatchAll" ma:showField="CatchAllData" ma:web="2de999e9-4172-4c67-9dfb-7a2bdf2ec9f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7c0f75-850a-4631-bfec-0dfc2255446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3beb978-957d-46a2-9a24-771190ada31c"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AreaofExpertise" ma:index="24" nillable="true" ma:displayName="Area of Expertise" ma:description="Specify the Area of Expertise relevant to this content." ma:format="Dropdown" ma:internalName="AreaofExpertise">
      <xsd:complexType>
        <xsd:complexContent>
          <xsd:extension base="dms:MultiChoice">
            <xsd:sequence>
              <xsd:element name="Value" maxOccurs="unbounded" minOccurs="0" nillable="true">
                <xsd:simpleType>
                  <xsd:restriction base="dms:Choice">
                    <xsd:enumeration value="Analytics &amp; BI"/>
                    <xsd:enumeration value="Process Improvement &amp; Automation"/>
                    <xsd:enumeration value="Data Platforms &amp; Architecture"/>
                    <xsd:enumeration value="Consulting Excellence"/>
                    <xsd:enumeration value="Customer Relationships"/>
                    <xsd:enumeration value="Developing Others"/>
                    <xsd:enumeration value="P3 Know How"/>
                  </xsd:restriction>
                </xsd:simpleType>
              </xsd:element>
            </xsd:sequence>
          </xsd:extension>
        </xsd:complexContent>
      </xsd:complexType>
    </xsd:element>
    <xsd:element name="Owner" ma:index="25" nillable="true" ma:displayName="Owner" ma:description="Typically the person who created i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oduleID" ma:index="26" nillable="true" ma:displayName="Module ID" ma:default="N/S" ma:description="e.g. 2Q24-001&#10;Use to group content - e.g. if a module includes a video and and article, they can both have the same module number to be grouped together." ma:format="Dropdown" ma:internalName="ModuleID">
      <xsd:simpleType>
        <xsd:restriction base="dms:Text">
          <xsd:maxLength value="255"/>
        </xsd:restriction>
      </xsd:simpleType>
    </xsd:element>
    <xsd:element name="Archive" ma:index="27" nillable="true" ma:displayName="Archive" ma:default="0" ma:format="Dropdown"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4F7A3F-3798-4938-AB09-6FE2A4B878A4}">
  <ds:schemaRefs>
    <ds:schemaRef ds:uri="http://purl.org/dc/terms/"/>
    <ds:schemaRef ds:uri="http://schemas.openxmlformats.org/package/2006/metadata/core-properties"/>
    <ds:schemaRef ds:uri="597c0f75-850a-4631-bfec-0dfc22554463"/>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2de999e9-4172-4c67-9dfb-7a2bdf2ec9fe"/>
    <ds:schemaRef ds:uri="http://schemas.microsoft.com/office/2006/metadata/properties"/>
  </ds:schemaRefs>
</ds:datastoreItem>
</file>

<file path=customXml/itemProps2.xml><?xml version="1.0" encoding="utf-8"?>
<ds:datastoreItem xmlns:ds="http://schemas.openxmlformats.org/officeDocument/2006/customXml" ds:itemID="{8B9ED252-A91E-4C11-82AF-AC9C14ABA594}">
  <ds:schemaRefs>
    <ds:schemaRef ds:uri="http://schemas.microsoft.com/sharepoint/v3/contenttype/forms"/>
  </ds:schemaRefs>
</ds:datastoreItem>
</file>

<file path=customXml/itemProps3.xml><?xml version="1.0" encoding="utf-8"?>
<ds:datastoreItem xmlns:ds="http://schemas.openxmlformats.org/officeDocument/2006/customXml" ds:itemID="{30AF728A-9689-42E9-946C-DC0C31BDD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e999e9-4172-4c67-9dfb-7a2bdf2ec9fe"/>
    <ds:schemaRef ds:uri="597c0f75-850a-4631-bfec-0dfc22554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On Wheels PPT Theme</Template>
  <TotalTime>8782</TotalTime>
  <Words>984</Words>
  <Application>Microsoft Office PowerPoint</Application>
  <PresentationFormat>Widescreen</PresentationFormat>
  <Paragraphs>149</Paragraphs>
  <Slides>23</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Arial</vt:lpstr>
      <vt:lpstr>Inter UI</vt:lpstr>
      <vt:lpstr>OpenDyslexic</vt:lpstr>
      <vt:lpstr>OpenDyslexicAlta</vt:lpstr>
      <vt:lpstr>Space Grotesk</vt:lpstr>
      <vt:lpstr>Space Grotesk Light</vt:lpstr>
      <vt:lpstr>Space Grotesk Medium</vt:lpstr>
      <vt:lpstr>Wingdings</vt:lpstr>
      <vt:lpstr>Data On Wheels PPT Theme</vt:lpstr>
      <vt:lpstr>Mastering the Content Snowball  Turning Tiny Efforts into Big Opportunities</vt:lpstr>
      <vt:lpstr>About Me ~ Kristyna Ferris</vt:lpstr>
      <vt:lpstr>Why Should I Speak/Blog?</vt:lpstr>
      <vt:lpstr>Why Should I Speak/Blog?</vt:lpstr>
      <vt:lpstr>What is holding you back?</vt:lpstr>
      <vt:lpstr>Stock Your Toolbelt</vt:lpstr>
      <vt:lpstr>Create YOUR Brand!</vt:lpstr>
      <vt:lpstr>The Tiny Topic Picker</vt:lpstr>
      <vt:lpstr>The Content Snowball</vt:lpstr>
      <vt:lpstr>The LEGO Method</vt:lpstr>
      <vt:lpstr>Exercise Time!</vt:lpstr>
      <vt:lpstr>Blogging – Free(ish) Options</vt:lpstr>
      <vt:lpstr>Blogging – Strategies</vt:lpstr>
      <vt:lpstr>Blogging – DEMO!</vt:lpstr>
      <vt:lpstr>Speaking – Use Sessionize &amp; GitHub</vt:lpstr>
      <vt:lpstr>Speaking – Accessibility Strategies</vt:lpstr>
      <vt:lpstr>Speaking – Talking Strategies</vt:lpstr>
      <vt:lpstr>Speaking – Talking Strategies Continued</vt:lpstr>
      <vt:lpstr>Speaking – DEMO!</vt:lpstr>
      <vt:lpstr>Sneaky Success Killers</vt:lpstr>
      <vt:lpstr>Tracking Success Successfully</vt:lpstr>
      <vt:lpstr>Questions?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Bernard</dc:creator>
  <cp:lastModifiedBy>Kristyna Ferris</cp:lastModifiedBy>
  <cp:revision>179</cp:revision>
  <dcterms:created xsi:type="dcterms:W3CDTF">2024-07-02T16:04:35Z</dcterms:created>
  <dcterms:modified xsi:type="dcterms:W3CDTF">2025-09-10T21:08:47Z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0x010100AA497A3D7617504B977B8187B9BC83AE</vt:lpwstr>
  </property>
  <property fmtid="{D5CDD505-2E9C-101B-9397-08002B2CF9AE}" pid="3" name="MediaServiceImageTags">
    <vt:lpwstr/>
  </property>
</Properties>
</file>